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423" r:id="rId2"/>
    <p:sldId id="437" r:id="rId3"/>
    <p:sldId id="438" r:id="rId4"/>
    <p:sldId id="344" r:id="rId5"/>
    <p:sldId id="439" r:id="rId6"/>
    <p:sldId id="364" r:id="rId7"/>
    <p:sldId id="366" r:id="rId8"/>
    <p:sldId id="367" r:id="rId9"/>
    <p:sldId id="435" r:id="rId10"/>
    <p:sldId id="365" r:id="rId11"/>
    <p:sldId id="368" r:id="rId12"/>
    <p:sldId id="369" r:id="rId13"/>
    <p:sldId id="374" r:id="rId14"/>
    <p:sldId id="375" r:id="rId15"/>
    <p:sldId id="371" r:id="rId16"/>
    <p:sldId id="372" r:id="rId17"/>
    <p:sldId id="373" r:id="rId18"/>
    <p:sldId id="376" r:id="rId19"/>
    <p:sldId id="440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406" r:id="rId28"/>
    <p:sldId id="408" r:id="rId29"/>
    <p:sldId id="407" r:id="rId30"/>
    <p:sldId id="391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5" r:id="rId39"/>
    <p:sldId id="392" r:id="rId40"/>
    <p:sldId id="393" r:id="rId41"/>
    <p:sldId id="394" r:id="rId42"/>
    <p:sldId id="396" r:id="rId43"/>
    <p:sldId id="397" r:id="rId44"/>
    <p:sldId id="398" r:id="rId45"/>
    <p:sldId id="399" r:id="rId46"/>
    <p:sldId id="400" r:id="rId47"/>
    <p:sldId id="404" r:id="rId48"/>
    <p:sldId id="405" r:id="rId49"/>
    <p:sldId id="409" r:id="rId50"/>
    <p:sldId id="417" r:id="rId51"/>
    <p:sldId id="420" r:id="rId52"/>
    <p:sldId id="410" r:id="rId53"/>
    <p:sldId id="401" r:id="rId54"/>
    <p:sldId id="426" r:id="rId55"/>
    <p:sldId id="411" r:id="rId56"/>
    <p:sldId id="412" r:id="rId57"/>
    <p:sldId id="414" r:id="rId58"/>
    <p:sldId id="415" r:id="rId59"/>
    <p:sldId id="403" r:id="rId60"/>
    <p:sldId id="416" r:id="rId61"/>
    <p:sldId id="427" r:id="rId62"/>
    <p:sldId id="428" r:id="rId63"/>
    <p:sldId id="429" r:id="rId64"/>
    <p:sldId id="430" r:id="rId65"/>
    <p:sldId id="431" r:id="rId66"/>
    <p:sldId id="432" r:id="rId67"/>
    <p:sldId id="433" r:id="rId68"/>
    <p:sldId id="434" r:id="rId69"/>
  </p:sldIdLst>
  <p:sldSz cx="9906000" cy="6858000" type="A4"/>
  <p:notesSz cx="6858000" cy="9144000"/>
  <p:embeddedFontLst>
    <p:embeddedFont>
      <p:font typeface="D2Coding" panose="020B0600000101010101" charset="-127"/>
      <p:regular r:id="rId72"/>
      <p:bold r:id="rId73"/>
    </p:embeddedFont>
    <p:embeddedFont>
      <p:font typeface="LG PC" panose="020B0600000101010101" charset="-127"/>
      <p:regular r:id="rId74"/>
    </p:embeddedFont>
    <p:embeddedFont>
      <p:font typeface="나눔명조" panose="020B0600000101010101" charset="-127"/>
      <p:regular r:id="rId75"/>
      <p:bold r:id="rId76"/>
    </p:embeddedFont>
    <p:embeddedFont>
      <p:font typeface="Cambria Math" panose="02040503050406030204" pitchFamily="18" charset="0"/>
      <p:regular r:id="rId77"/>
    </p:embeddedFont>
    <p:embeddedFont>
      <p:font typeface="나눔고딕" pitchFamily="2" charset="-127"/>
      <p:regular r:id="rId78"/>
      <p:bold r:id="rId79"/>
    </p:embeddedFont>
    <p:embeddedFont>
      <p:font typeface="맑은 고딕" panose="020B0503020000020004" pitchFamily="50" charset="-127"/>
      <p:regular r:id="rId80"/>
      <p:bold r:id="rId81"/>
    </p:embeddedFont>
    <p:embeddedFont>
      <p:font typeface="함초롬돋움" panose="020B0604000101010101" pitchFamily="50" charset="-127"/>
      <p:regular r:id="rId82"/>
      <p:bold r:id="rId83"/>
    </p:embeddedFont>
    <p:embeddedFont>
      <p:font typeface="함초롬바탕" panose="02030604000101010101" pitchFamily="18" charset="-127"/>
      <p:regular r:id="rId84"/>
      <p:bold r:id="rId8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4E4585A-C641-4293-A434-F9E936742555}">
          <p14:sldIdLst>
            <p14:sldId id="423"/>
            <p14:sldId id="437"/>
            <p14:sldId id="438"/>
            <p14:sldId id="344"/>
            <p14:sldId id="439"/>
            <p14:sldId id="364"/>
            <p14:sldId id="366"/>
            <p14:sldId id="367"/>
            <p14:sldId id="435"/>
            <p14:sldId id="365"/>
            <p14:sldId id="368"/>
            <p14:sldId id="369"/>
            <p14:sldId id="374"/>
            <p14:sldId id="375"/>
            <p14:sldId id="371"/>
            <p14:sldId id="372"/>
            <p14:sldId id="373"/>
            <p14:sldId id="376"/>
            <p14:sldId id="440"/>
            <p14:sldId id="377"/>
            <p14:sldId id="378"/>
            <p14:sldId id="379"/>
            <p14:sldId id="380"/>
            <p14:sldId id="381"/>
            <p14:sldId id="382"/>
            <p14:sldId id="383"/>
            <p14:sldId id="406"/>
            <p14:sldId id="408"/>
            <p14:sldId id="407"/>
            <p14:sldId id="391"/>
            <p14:sldId id="384"/>
            <p14:sldId id="385"/>
            <p14:sldId id="386"/>
            <p14:sldId id="387"/>
            <p14:sldId id="388"/>
            <p14:sldId id="389"/>
            <p14:sldId id="390"/>
            <p14:sldId id="395"/>
            <p14:sldId id="392"/>
            <p14:sldId id="393"/>
            <p14:sldId id="394"/>
            <p14:sldId id="396"/>
            <p14:sldId id="397"/>
            <p14:sldId id="398"/>
            <p14:sldId id="399"/>
            <p14:sldId id="400"/>
            <p14:sldId id="404"/>
            <p14:sldId id="405"/>
            <p14:sldId id="409"/>
            <p14:sldId id="417"/>
            <p14:sldId id="420"/>
            <p14:sldId id="410"/>
            <p14:sldId id="401"/>
            <p14:sldId id="426"/>
            <p14:sldId id="411"/>
            <p14:sldId id="412"/>
            <p14:sldId id="414"/>
            <p14:sldId id="415"/>
            <p14:sldId id="403"/>
            <p14:sldId id="41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800"/>
    <a:srgbClr val="0000FF"/>
    <a:srgbClr val="00FF00"/>
    <a:srgbClr val="FFFF00"/>
    <a:srgbClr val="FF0000"/>
    <a:srgbClr val="FBE5D6"/>
    <a:srgbClr val="F3F5F7"/>
    <a:srgbClr val="262626"/>
    <a:srgbClr val="445469"/>
    <a:srgbClr val="4E26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6" autoAdjust="0"/>
    <p:restoredTop sz="89667" autoAdjust="0"/>
  </p:normalViewPr>
  <p:slideViewPr>
    <p:cSldViewPr>
      <p:cViewPr varScale="1">
        <p:scale>
          <a:sx n="100" d="100"/>
          <a:sy n="100" d="100"/>
        </p:scale>
        <p:origin x="1824" y="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371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3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5FB90-8459-4FC5-8E8D-692EB5A661CB}" type="datetimeFigureOut">
              <a:rPr lang="ko-KR" altLang="en-US" smtClean="0"/>
              <a:t>2025-10-10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A8D95-37FA-42E6-BC2B-7FC3511874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701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3A384-DE72-4BF1-871B-1B0AC281FF0C}" type="datetimeFigureOut">
              <a:rPr lang="ko-KR" altLang="en-US" smtClean="0"/>
              <a:t>2025-10-10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1591E-F24B-4F2C-A613-48960D79F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558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21954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최소제곱법 하면 흔히 어떤 점들의 분포를 직선이나 곡선으로 근사하는 것만을 생각하기 쉽습니다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최소제곱법은</a:t>
            </a:r>
            <a:r>
              <a:rPr lang="ko-KR" altLang="en-US" dirty="0"/>
              <a:t> 일반적인 수학적 도구</a:t>
            </a:r>
            <a:r>
              <a:rPr lang="en-US" altLang="ko-KR" dirty="0"/>
              <a:t>(tool)</a:t>
            </a:r>
            <a:r>
              <a:rPr lang="ko-KR" altLang="en-US" dirty="0"/>
              <a:t>로서 수치해석</a:t>
            </a:r>
            <a:r>
              <a:rPr lang="en-US" altLang="ko-KR" dirty="0"/>
              <a:t>, </a:t>
            </a:r>
            <a:r>
              <a:rPr lang="ko-KR" altLang="en-US" dirty="0"/>
              <a:t>회귀분석 뿐만 아니라 영상처리 분야에서도 다양하게 활용될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최소제곱법이</a:t>
            </a:r>
            <a:r>
              <a:rPr lang="ko-KR" altLang="en-US" dirty="0"/>
              <a:t> 어떻게 실제 다양한 문제에 활용될 수 있는지</a:t>
            </a:r>
            <a:r>
              <a:rPr lang="en-US" altLang="ko-KR" dirty="0"/>
              <a:t>, </a:t>
            </a:r>
            <a:r>
              <a:rPr lang="ko-KR" altLang="en-US" dirty="0"/>
              <a:t>그리고 계산은 어떻게 하면 되는지 몇몇 구체적 예를 통해 하나씩 살펴보도록 하겠습니다</a:t>
            </a:r>
            <a:r>
              <a:rPr lang="en-US" altLang="ko-KR" dirty="0"/>
              <a:t>. </a:t>
            </a:r>
            <a:r>
              <a:rPr lang="ko-KR" altLang="en-US" dirty="0"/>
              <a:t>모든 분들이 자신의 문제에 </a:t>
            </a:r>
            <a:r>
              <a:rPr lang="ko-KR" altLang="en-US" dirty="0" err="1"/>
              <a:t>최소제곱법을</a:t>
            </a:r>
            <a:r>
              <a:rPr lang="ko-KR" altLang="en-US" dirty="0"/>
              <a:t> 보다 잘 활용할 수 있기를 바랍니다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최소제곱법을</a:t>
            </a:r>
            <a:r>
              <a:rPr lang="ko-KR" altLang="en-US" dirty="0"/>
              <a:t> 잘만 활용할 수 있어도 데이터 분석 및 연구개발에 있어 많은 도움을 얻을 수 있을 것입니다 </a:t>
            </a:r>
          </a:p>
          <a:p>
            <a:endParaRPr lang="en-US" altLang="ko-KR" dirty="0"/>
          </a:p>
          <a:p>
            <a:r>
              <a:rPr lang="ko-KR" altLang="en-US" dirty="0"/>
              <a:t>본문에서 </a:t>
            </a:r>
            <a:r>
              <a:rPr lang="en-US" altLang="ko-KR" dirty="0"/>
              <a:t>residual</a:t>
            </a:r>
            <a:r>
              <a:rPr lang="ko-KR" altLang="en-US" dirty="0"/>
              <a:t>은 잔차 라고 읽습니다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A28B4-C2A3-4702-8248-AB81558948A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696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최소제곱법</a:t>
            </a:r>
            <a:r>
              <a:rPr lang="en-US" altLang="ko-KR" dirty="0"/>
              <a:t>(Least Square Method)</a:t>
            </a:r>
            <a:r>
              <a:rPr lang="ko-KR" altLang="en-US" dirty="0"/>
              <a:t>은 어떤 기준을 가지고 모델의 파라미터를 구하는가를 말해줄 뿐 실제로 이걸 어떻게 계산하는가는 별개의 문제입니다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실제 계산을 못한다면 활용하기 힘든 만큼 최소제곱법을 어떻게 계산 하느냐 도 매우 중요합니다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최소제곱법을 계산하는 방법은 크게 분석적</a:t>
            </a:r>
            <a:r>
              <a:rPr lang="en-US" altLang="ko-KR" dirty="0"/>
              <a:t>(Analytic) </a:t>
            </a:r>
            <a:r>
              <a:rPr lang="ko-KR" altLang="en-US" dirty="0"/>
              <a:t>방법과 대수적</a:t>
            </a:r>
            <a:r>
              <a:rPr lang="en-US" altLang="ko-KR" dirty="0"/>
              <a:t>(Numerical) </a:t>
            </a:r>
            <a:r>
              <a:rPr lang="ko-KR" altLang="en-US" dirty="0"/>
              <a:t>방법이 있는데 대수적 방법이 훨씬 직관적이면서도 효과적입니다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구한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정말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residual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합을 최소로 하는 모델 파라미터일까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의문이 들 수도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약간의 수학적 설명이 필요한 부분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여기서는 간단하게만 설명하도록 하겠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습니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residual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제곱합 식을 행렬로 표현하면 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- AX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∥∥은 벡터의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L2 - norm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- AX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최소로 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찾는 문제가 되는데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편미분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후에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놓으면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-2A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 - AX) = 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- AX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최소로 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residual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합을 최소로 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 = (A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수학적 지식이 있는 분만 참고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여러분은 수학적 지식이 없더라도 걱정하지 않아도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A28B4-C2A3-4702-8248-AB81558948A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479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60B73-D048-4C80-9FE1-937A80454155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524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37234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63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38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165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89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42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977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97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 userDrawn="1"/>
        </p:nvSpPr>
        <p:spPr>
          <a:xfrm>
            <a:off x="0" y="6440326"/>
            <a:ext cx="9906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8"/>
          <p:cNvSpPr/>
          <p:nvPr userDrawn="1"/>
        </p:nvSpPr>
        <p:spPr>
          <a:xfrm>
            <a:off x="0" y="6361386"/>
            <a:ext cx="9906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8"/>
          <p:cNvSpPr/>
          <p:nvPr userDrawn="1"/>
        </p:nvSpPr>
        <p:spPr>
          <a:xfrm>
            <a:off x="0" y="982229"/>
            <a:ext cx="9906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01001" y="187897"/>
            <a:ext cx="9504000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58751" y="1060451"/>
            <a:ext cx="9546250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 편집</a:t>
            </a:r>
          </a:p>
          <a:p>
            <a:pPr lvl="2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18" name="Oval 63"/>
          <p:cNvSpPr/>
          <p:nvPr userDrawn="1"/>
        </p:nvSpPr>
        <p:spPr>
          <a:xfrm>
            <a:off x="4772025" y="6471858"/>
            <a:ext cx="35828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8575" y="6471858"/>
            <a:ext cx="222885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272480" y="692696"/>
            <a:ext cx="9432520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7878885" y="46424"/>
            <a:ext cx="1970659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차원 배열 다루기</a:t>
            </a:r>
          </a:p>
        </p:txBody>
      </p:sp>
    </p:spTree>
    <p:extLst>
      <p:ext uri="{BB962C8B-B14F-4D97-AF65-F5344CB8AC3E}">
        <p14:creationId xmlns:p14="http://schemas.microsoft.com/office/powerpoint/2010/main" val="2981893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08" userDrawn="1">
          <p15:clr>
            <a:srgbClr val="A4A3A4"/>
          </p15:clr>
        </p15:guide>
        <p15:guide id="3" pos="7333">
          <p15:clr>
            <a:srgbClr val="A4A3A4"/>
          </p15:clr>
        </p15:guide>
        <p15:guide id="4" pos="6114" userDrawn="1">
          <p15:clr>
            <a:srgbClr val="A4A3A4"/>
          </p15:clr>
        </p15:guide>
        <p15:guide id="5" pos="3120" userDrawn="1">
          <p15:clr>
            <a:srgbClr val="A4A3A4"/>
          </p15:clr>
        </p15:guide>
        <p15:guide id="6" pos="126" userDrawn="1">
          <p15:clr>
            <a:srgbClr val="A4A3A4"/>
          </p15:clr>
        </p15:guide>
        <p15:guide id="7" pos="7423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1525" userDrawn="1">
          <p15:clr>
            <a:srgbClr val="A4A3A4"/>
          </p15:clr>
        </p15:guide>
        <p15:guide id="10" orient="horz" pos="3566" userDrawn="1">
          <p15:clr>
            <a:srgbClr val="A4A3A4"/>
          </p15:clr>
        </p15:guide>
        <p15:guide id="11" orient="horz" pos="2205" userDrawn="1">
          <p15:clr>
            <a:srgbClr val="A4A3A4"/>
          </p15:clr>
        </p15:guide>
        <p15:guide id="12" pos="3211" userDrawn="1">
          <p15:clr>
            <a:srgbClr val="A4A3A4"/>
          </p15:clr>
        </p15:guide>
        <p15:guide id="13" pos="3301" userDrawn="1">
          <p15:clr>
            <a:srgbClr val="A4A3A4"/>
          </p15:clr>
        </p15:guide>
        <p15:guide id="14" pos="217" userDrawn="1">
          <p15:clr>
            <a:srgbClr val="FBAE40"/>
          </p15:clr>
        </p15:guide>
        <p15:guide id="15" orient="horz" pos="2886" userDrawn="1">
          <p15:clr>
            <a:srgbClr val="FBAE40"/>
          </p15:clr>
        </p15:guide>
        <p15:guide id="16" pos="298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이 없는 제목(부제목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 userDrawn="1"/>
        </p:nvSpPr>
        <p:spPr>
          <a:xfrm>
            <a:off x="0" y="6440326"/>
            <a:ext cx="9906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8"/>
          <p:cNvSpPr/>
          <p:nvPr userDrawn="1"/>
        </p:nvSpPr>
        <p:spPr>
          <a:xfrm>
            <a:off x="0" y="6361386"/>
            <a:ext cx="9906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63"/>
          <p:cNvSpPr/>
          <p:nvPr userDrawn="1"/>
        </p:nvSpPr>
        <p:spPr>
          <a:xfrm>
            <a:off x="4772025" y="6471858"/>
            <a:ext cx="35828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8575" y="6471858"/>
            <a:ext cx="222885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Rectangle 8"/>
          <p:cNvSpPr/>
          <p:nvPr userDrawn="1"/>
        </p:nvSpPr>
        <p:spPr>
          <a:xfrm>
            <a:off x="0" y="0"/>
            <a:ext cx="9906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982229"/>
            <a:ext cx="9906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0"/>
          <p:cNvSpPr>
            <a:spLocks noGrp="1"/>
          </p:cNvSpPr>
          <p:nvPr>
            <p:ph type="title"/>
          </p:nvPr>
        </p:nvSpPr>
        <p:spPr>
          <a:xfrm>
            <a:off x="201001" y="187897"/>
            <a:ext cx="9504000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272480" y="692696"/>
            <a:ext cx="9432520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7890107" y="46424"/>
            <a:ext cx="1959437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차원 배열 다루기</a:t>
            </a:r>
          </a:p>
        </p:txBody>
      </p:sp>
    </p:spTree>
    <p:extLst>
      <p:ext uri="{BB962C8B-B14F-4D97-AF65-F5344CB8AC3E}">
        <p14:creationId xmlns:p14="http://schemas.microsoft.com/office/powerpoint/2010/main" val="3019877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A4A3A4"/>
          </p15:clr>
        </p15:guide>
        <p15:guide id="2" pos="308" userDrawn="1">
          <p15:clr>
            <a:srgbClr val="A4A3A4"/>
          </p15:clr>
        </p15:guide>
        <p15:guide id="3" pos="7333">
          <p15:clr>
            <a:srgbClr val="A4A3A4"/>
          </p15:clr>
        </p15:guide>
        <p15:guide id="4" pos="6114" userDrawn="1">
          <p15:clr>
            <a:srgbClr val="A4A3A4"/>
          </p15:clr>
        </p15:guide>
        <p15:guide id="5" pos="3120" userDrawn="1">
          <p15:clr>
            <a:srgbClr val="A4A3A4"/>
          </p15:clr>
        </p15:guide>
        <p15:guide id="6" pos="126" userDrawn="1">
          <p15:clr>
            <a:srgbClr val="A4A3A4"/>
          </p15:clr>
        </p15:guide>
        <p15:guide id="7" pos="7423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1525" userDrawn="1">
          <p15:clr>
            <a:srgbClr val="A4A3A4"/>
          </p15:clr>
        </p15:guide>
        <p15:guide id="11" orient="horz" pos="2205" userDrawn="1">
          <p15:clr>
            <a:srgbClr val="A4A3A4"/>
          </p15:clr>
        </p15:guide>
        <p15:guide id="12" pos="3211" userDrawn="1">
          <p15:clr>
            <a:srgbClr val="A4A3A4"/>
          </p15:clr>
        </p15:guide>
        <p15:guide id="13" pos="3301" userDrawn="1">
          <p15:clr>
            <a:srgbClr val="A4A3A4"/>
          </p15:clr>
        </p15:guide>
        <p15:guide id="15" orient="horz" pos="2886" userDrawn="1">
          <p15:clr>
            <a:srgbClr val="FBAE40"/>
          </p15:clr>
        </p15:guide>
        <p15:guide id="17" orient="horz" pos="3566" userDrawn="1">
          <p15:clr>
            <a:srgbClr val="FBAE40"/>
          </p15:clr>
        </p15:guide>
        <p15:guide id="18" pos="21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/>
          <p:nvPr userDrawn="1"/>
        </p:nvSpPr>
        <p:spPr>
          <a:xfrm>
            <a:off x="0" y="6440326"/>
            <a:ext cx="9906000" cy="4176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Rectangle 8"/>
          <p:cNvSpPr/>
          <p:nvPr userDrawn="1"/>
        </p:nvSpPr>
        <p:spPr>
          <a:xfrm>
            <a:off x="0" y="6361386"/>
            <a:ext cx="9906000" cy="70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63"/>
          <p:cNvSpPr/>
          <p:nvPr userDrawn="1"/>
        </p:nvSpPr>
        <p:spPr>
          <a:xfrm>
            <a:off x="4772025" y="6471858"/>
            <a:ext cx="35828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8575" y="6471858"/>
            <a:ext cx="222885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Rectangle 8"/>
          <p:cNvSpPr/>
          <p:nvPr userDrawn="1"/>
        </p:nvSpPr>
        <p:spPr>
          <a:xfrm>
            <a:off x="0" y="0"/>
            <a:ext cx="9906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제목 10"/>
          <p:cNvSpPr>
            <a:spLocks noGrp="1"/>
          </p:cNvSpPr>
          <p:nvPr>
            <p:ph type="title"/>
          </p:nvPr>
        </p:nvSpPr>
        <p:spPr>
          <a:xfrm>
            <a:off x="201001" y="187897"/>
            <a:ext cx="9504000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272480" y="692696"/>
            <a:ext cx="9432520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Rectangle 8"/>
          <p:cNvSpPr/>
          <p:nvPr userDrawn="1"/>
        </p:nvSpPr>
        <p:spPr>
          <a:xfrm>
            <a:off x="76" y="980728"/>
            <a:ext cx="9906000" cy="70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506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719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1149" y="1196752"/>
            <a:ext cx="9204362" cy="4896544"/>
          </a:xfrm>
          <a:prstGeom prst="rect">
            <a:avLst/>
          </a:prstGeom>
        </p:spPr>
        <p:txBody>
          <a:bodyPr lIns="72000" anchor="t" anchorCtr="0"/>
          <a:lstStyle>
            <a:lvl1pPr marL="0" indent="0" algn="l">
              <a:buFontTx/>
              <a:buNone/>
              <a:defRPr lang="ko-KR" altLang="en-US" sz="1300" kern="12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2"/>
          <p:cNvSpPr>
            <a:spLocks noGrp="1"/>
          </p:cNvSpPr>
          <p:nvPr>
            <p:ph type="body" sz="quarter" idx="42"/>
          </p:nvPr>
        </p:nvSpPr>
        <p:spPr>
          <a:xfrm>
            <a:off x="350624" y="692696"/>
            <a:ext cx="9204752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62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88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3" r:id="rId3"/>
    <p:sldLayoutId id="2147483688" r:id="rId4"/>
    <p:sldLayoutId id="2147483689" r:id="rId5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numpy/reference/ufuncs.html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t28.github.io/blog/linear-algebra-1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numpy/user/basics.indexing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EE67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03163" y="756084"/>
            <a:ext cx="8299673" cy="5345832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06742" y="197943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파이썬</a:t>
            </a:r>
            <a:r>
              <a:rPr lang="ko-KR" altLang="en-US" sz="2800" b="1" dirty="0"/>
              <a:t> 학습 </a:t>
            </a:r>
            <a:r>
              <a:rPr lang="ko-KR" altLang="en-US" sz="2800" b="1" dirty="0" err="1"/>
              <a:t>로드맵</a:t>
            </a:r>
            <a:endParaRPr lang="ko-KR" altLang="en-US" sz="2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63" y="738623"/>
            <a:ext cx="8299673" cy="5380753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5745088" y="2420888"/>
            <a:ext cx="3024336" cy="1584176"/>
          </a:xfrm>
          <a:custGeom>
            <a:avLst/>
            <a:gdLst>
              <a:gd name="connsiteX0" fmla="*/ 0 w 3183147"/>
              <a:gd name="connsiteY0" fmla="*/ 0 h 1673524"/>
              <a:gd name="connsiteX1" fmla="*/ 3183147 w 3183147"/>
              <a:gd name="connsiteY1" fmla="*/ 25879 h 1673524"/>
              <a:gd name="connsiteX2" fmla="*/ 3157268 w 3183147"/>
              <a:gd name="connsiteY2" fmla="*/ 1673524 h 1673524"/>
              <a:gd name="connsiteX3" fmla="*/ 1673525 w 3183147"/>
              <a:gd name="connsiteY3" fmla="*/ 1647645 h 1673524"/>
              <a:gd name="connsiteX4" fmla="*/ 1673525 w 3183147"/>
              <a:gd name="connsiteY4" fmla="*/ 750498 h 1673524"/>
              <a:gd name="connsiteX5" fmla="*/ 0 w 3183147"/>
              <a:gd name="connsiteY5" fmla="*/ 750498 h 1673524"/>
              <a:gd name="connsiteX6" fmla="*/ 0 w 3183147"/>
              <a:gd name="connsiteY6" fmla="*/ 0 h 167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3147" h="1673524">
                <a:moveTo>
                  <a:pt x="0" y="0"/>
                </a:moveTo>
                <a:lnTo>
                  <a:pt x="3183147" y="25879"/>
                </a:lnTo>
                <a:lnTo>
                  <a:pt x="3157268" y="1673524"/>
                </a:lnTo>
                <a:lnTo>
                  <a:pt x="1673525" y="1647645"/>
                </a:lnTo>
                <a:lnTo>
                  <a:pt x="1673525" y="750498"/>
                </a:lnTo>
                <a:lnTo>
                  <a:pt x="0" y="750498"/>
                </a:lnTo>
                <a:lnTo>
                  <a:pt x="0" y="0"/>
                </a:lnTo>
                <a:close/>
              </a:path>
            </a:pathLst>
          </a:custGeom>
          <a:noFill/>
          <a:ln w="76200">
            <a:solidFill>
              <a:srgbClr val="FF0000">
                <a:alpha val="6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78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ko-KR" altLang="en-US" dirty="0" err="1"/>
              <a:t>넘파이</a:t>
            </a:r>
            <a:r>
              <a:rPr lang="ko-KR" altLang="en-US" dirty="0"/>
              <a:t> 배열 만들기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array() </a:t>
            </a:r>
            <a:r>
              <a:rPr lang="ko-KR" altLang="en-US" dirty="0"/>
              <a:t>함수를 사용하여 리스트 또는 </a:t>
            </a:r>
            <a:r>
              <a:rPr lang="ko-KR" altLang="en-US" dirty="0" err="1"/>
              <a:t>튜플로부터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배열을 생성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2220664"/>
            <a:ext cx="6552282" cy="401337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868406" y="3864636"/>
            <a:ext cx="2371932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결과 배열의 유형은 리스트 또는 </a:t>
            </a:r>
            <a:r>
              <a:rPr lang="ko-KR" altLang="en-US" dirty="0" err="1"/>
              <a:t>튜플의</a:t>
            </a:r>
            <a:r>
              <a:rPr lang="ko-KR" altLang="en-US" dirty="0"/>
              <a:t> 요소 유형에서 </a:t>
            </a:r>
            <a:r>
              <a:rPr lang="ko-KR" altLang="en-US" dirty="0" err="1"/>
              <a:t>추론됨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1570840"/>
            <a:ext cx="6686550" cy="6286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88950" y="4470400"/>
            <a:ext cx="1655738" cy="398759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88950" y="5892120"/>
            <a:ext cx="1943770" cy="398759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>
            <a:stCxn id="9" idx="1"/>
            <a:endCxn id="12" idx="3"/>
          </p:cNvCxnSpPr>
          <p:nvPr/>
        </p:nvCxnSpPr>
        <p:spPr>
          <a:xfrm rot="10800000" flipV="1">
            <a:off x="2144688" y="4326300"/>
            <a:ext cx="723718" cy="34347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9" idx="2"/>
            <a:endCxn id="13" idx="3"/>
          </p:cNvCxnSpPr>
          <p:nvPr/>
        </p:nvCxnSpPr>
        <p:spPr>
          <a:xfrm rot="5400000">
            <a:off x="2591779" y="4628907"/>
            <a:ext cx="1303534" cy="1621652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092" y="2514032"/>
            <a:ext cx="4302723" cy="22281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7" name="직사각형 26"/>
          <p:cNvSpPr/>
          <p:nvPr/>
        </p:nvSpPr>
        <p:spPr>
          <a:xfrm>
            <a:off x="7225986" y="3665256"/>
            <a:ext cx="1070289" cy="398759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896519" y="5199360"/>
            <a:ext cx="2992327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/>
            <a:r>
              <a:rPr lang="en-US" altLang="ko-KR" dirty="0"/>
              <a:t>copy=False</a:t>
            </a:r>
            <a:r>
              <a:rPr lang="ko-KR" altLang="en-US" dirty="0"/>
              <a:t>이고 </a:t>
            </a:r>
            <a:r>
              <a:rPr lang="en-US" altLang="ko-KR" dirty="0" err="1"/>
              <a:t>dtype</a:t>
            </a:r>
            <a:r>
              <a:rPr lang="ko-KR" altLang="en-US" dirty="0"/>
              <a:t>을 지정하지 않으면 새로운 배열의 복사본을 생성하지 않음</a:t>
            </a:r>
          </a:p>
        </p:txBody>
      </p:sp>
      <p:cxnSp>
        <p:nvCxnSpPr>
          <p:cNvPr id="30" name="구부러진 연결선 29"/>
          <p:cNvCxnSpPr>
            <a:stCxn id="29" idx="3"/>
            <a:endCxn id="27" idx="3"/>
          </p:cNvCxnSpPr>
          <p:nvPr/>
        </p:nvCxnSpPr>
        <p:spPr>
          <a:xfrm flipH="1" flipV="1">
            <a:off x="8296275" y="3864636"/>
            <a:ext cx="592571" cy="1796389"/>
          </a:xfrm>
          <a:prstGeom prst="curvedConnector3">
            <a:avLst>
              <a:gd name="adj1" fmla="val -3857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30"/>
          <p:cNvCxnSpPr>
            <a:stCxn id="29" idx="0"/>
            <a:endCxn id="32" idx="2"/>
          </p:cNvCxnSpPr>
          <p:nvPr/>
        </p:nvCxnSpPr>
        <p:spPr>
          <a:xfrm rot="16200000" flipV="1">
            <a:off x="6738580" y="4545257"/>
            <a:ext cx="673681" cy="634526"/>
          </a:xfrm>
          <a:prstGeom prst="curved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896519" y="4126920"/>
            <a:ext cx="1723276" cy="398759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302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기본값이 있는 배열 만들기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초기 특정 값으로 채워진 배열을 만드는 몇 가지 기능을 제공</a:t>
            </a:r>
          </a:p>
          <a:p>
            <a:pPr lvl="1" fontAlgn="base"/>
            <a:r>
              <a:rPr lang="en-US" altLang="ko-KR" dirty="0"/>
              <a:t>zeros() </a:t>
            </a:r>
            <a:r>
              <a:rPr lang="ko-KR" altLang="en-US" dirty="0"/>
              <a:t>함수는 </a:t>
            </a:r>
            <a:r>
              <a:rPr lang="en-US" altLang="ko-KR" dirty="0"/>
              <a:t>0</a:t>
            </a:r>
            <a:r>
              <a:rPr lang="ko-KR" altLang="en-US" dirty="0"/>
              <a:t>으로 채워진 배열</a:t>
            </a:r>
          </a:p>
          <a:p>
            <a:pPr lvl="1" fontAlgn="base"/>
            <a:r>
              <a:rPr lang="en-US" altLang="ko-KR" dirty="0"/>
              <a:t>ones() </a:t>
            </a:r>
            <a:r>
              <a:rPr lang="ko-KR" altLang="en-US" dirty="0"/>
              <a:t>함수는 </a:t>
            </a:r>
            <a:r>
              <a:rPr lang="en-US" altLang="ko-KR" dirty="0"/>
              <a:t>1</a:t>
            </a:r>
            <a:r>
              <a:rPr lang="ko-KR" altLang="en-US" dirty="0"/>
              <a:t>로 구성된 배열</a:t>
            </a:r>
          </a:p>
          <a:p>
            <a:pPr lvl="1" fontAlgn="base"/>
            <a:r>
              <a:rPr lang="en-US" altLang="ko-KR" dirty="0"/>
              <a:t>empty() </a:t>
            </a:r>
            <a:r>
              <a:rPr lang="ko-KR" altLang="en-US" dirty="0"/>
              <a:t>함수는 초기 내용이 임의이고 메모리의 상태에 따라 달라지는 배열</a:t>
            </a:r>
            <a:endParaRPr lang="en-US" altLang="ko-KR" dirty="0"/>
          </a:p>
          <a:p>
            <a:pPr lvl="1" fontAlgn="base"/>
            <a:endParaRPr lang="ko-KR" altLang="en-US" dirty="0"/>
          </a:p>
          <a:p>
            <a:r>
              <a:rPr lang="ko-KR" altLang="en-US" dirty="0"/>
              <a:t>배열의 </a:t>
            </a:r>
            <a:r>
              <a:rPr lang="en-US" altLang="ko-KR" dirty="0" err="1"/>
              <a:t>dtype</a:t>
            </a:r>
            <a:r>
              <a:rPr lang="ko-KR" altLang="en-US" dirty="0"/>
              <a:t>은 </a:t>
            </a:r>
            <a:r>
              <a:rPr lang="en-US" altLang="ko-KR" dirty="0"/>
              <a:t>float64</a:t>
            </a:r>
          </a:p>
          <a:p>
            <a:pPr lvl="1"/>
            <a:r>
              <a:rPr lang="ko-KR" altLang="en-US" dirty="0"/>
              <a:t>원한다면 </a:t>
            </a:r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ko-KR" altLang="en-US" dirty="0"/>
              <a:t>속성으로 타입을 지정 가능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30425"/>
          <a:stretch/>
        </p:blipFill>
        <p:spPr>
          <a:xfrm>
            <a:off x="5961112" y="2703572"/>
            <a:ext cx="3167824" cy="35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11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연속된 값을 갖는 배열 만들기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en-US" altLang="ko-KR" dirty="0" err="1"/>
              <a:t>numpy.arange</a:t>
            </a:r>
            <a:r>
              <a:rPr lang="en-US" altLang="ko-KR" dirty="0"/>
              <a:t>([start, ]stop, [step, ]</a:t>
            </a:r>
            <a:r>
              <a:rPr lang="en-US" altLang="ko-KR" dirty="0" err="1"/>
              <a:t>dtype</a:t>
            </a:r>
            <a:r>
              <a:rPr lang="en-US" altLang="ko-KR" dirty="0"/>
              <a:t>=None)</a:t>
            </a:r>
          </a:p>
          <a:p>
            <a:pPr lvl="1"/>
            <a:r>
              <a:rPr lang="en-US" altLang="ko-KR" dirty="0"/>
              <a:t>start</a:t>
            </a:r>
            <a:r>
              <a:rPr lang="ko-KR" altLang="en-US" dirty="0"/>
              <a:t>부터 </a:t>
            </a:r>
            <a:r>
              <a:rPr lang="en-US" altLang="ko-KR" dirty="0"/>
              <a:t>stop</a:t>
            </a:r>
            <a:r>
              <a:rPr lang="ko-KR" altLang="en-US" dirty="0"/>
              <a:t>까지</a:t>
            </a:r>
            <a:r>
              <a:rPr lang="en-US" altLang="ko-KR" dirty="0"/>
              <a:t>(</a:t>
            </a:r>
            <a:r>
              <a:rPr lang="ko-KR" altLang="en-US" dirty="0"/>
              <a:t>포함 안 함</a:t>
            </a:r>
            <a:r>
              <a:rPr lang="en-US" altLang="ko-KR" dirty="0"/>
              <a:t>) step</a:t>
            </a:r>
            <a:r>
              <a:rPr lang="ko-KR" altLang="en-US" dirty="0"/>
              <a:t>씩 건너뛴 값 목록을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numpy.linspace</a:t>
            </a:r>
            <a:r>
              <a:rPr lang="en-US" altLang="ko-KR" dirty="0"/>
              <a:t>(start, stop, </a:t>
            </a:r>
            <a:r>
              <a:rPr lang="en-US" altLang="ko-KR" dirty="0" err="1"/>
              <a:t>num</a:t>
            </a:r>
            <a:r>
              <a:rPr lang="en-US" altLang="ko-KR" dirty="0"/>
              <a:t>=50)</a:t>
            </a:r>
          </a:p>
          <a:p>
            <a:pPr lvl="1"/>
            <a:r>
              <a:rPr lang="en-US" altLang="ko-KR" dirty="0"/>
              <a:t>start</a:t>
            </a:r>
            <a:r>
              <a:rPr lang="ko-KR" altLang="en-US" dirty="0"/>
              <a:t>부터 </a:t>
            </a:r>
            <a:r>
              <a:rPr lang="en-US" altLang="ko-KR" dirty="0"/>
              <a:t>stop</a:t>
            </a:r>
            <a:r>
              <a:rPr lang="ko-KR" altLang="en-US" dirty="0"/>
              <a:t>까지</a:t>
            </a:r>
            <a:r>
              <a:rPr lang="en-US" altLang="ko-KR" dirty="0"/>
              <a:t>(</a:t>
            </a:r>
            <a:r>
              <a:rPr lang="ko-KR" altLang="en-US" dirty="0"/>
              <a:t>포함</a:t>
            </a:r>
            <a:r>
              <a:rPr lang="en-US" altLang="ko-KR" dirty="0"/>
              <a:t>) </a:t>
            </a:r>
            <a:r>
              <a:rPr lang="en-US" altLang="ko-KR" dirty="0" err="1"/>
              <a:t>num</a:t>
            </a:r>
            <a:r>
              <a:rPr lang="ko-KR" altLang="en-US" dirty="0"/>
              <a:t>개 목록을 생성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913085"/>
            <a:ext cx="6641554" cy="18282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4600379"/>
            <a:ext cx="6641554" cy="17459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401272" y="5317915"/>
            <a:ext cx="208704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dirty="0"/>
              <a:t> 많은 수의 점들을 생성할 때 유용</a:t>
            </a:r>
          </a:p>
        </p:txBody>
      </p:sp>
    </p:spTree>
    <p:extLst>
      <p:ext uri="{BB962C8B-B14F-4D97-AF65-F5344CB8AC3E}">
        <p14:creationId xmlns:p14="http://schemas.microsoft.com/office/powerpoint/2010/main" val="784918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2.4. </a:t>
            </a:r>
            <a:r>
              <a:rPr lang="ko-KR" altLang="en-US" dirty="0"/>
              <a:t>배열의 차원 변경하기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배열은 각 축을 따라 요소 수만큼 주어진 차원을 가짐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a.ravel</a:t>
            </a:r>
            <a:r>
              <a:rPr lang="en-US" altLang="ko-KR" dirty="0"/>
              <a:t>()		# </a:t>
            </a:r>
            <a:r>
              <a:rPr lang="ko-KR" altLang="en-US" dirty="0"/>
              <a:t>차원이 풀린 배열을 반환</a:t>
            </a:r>
          </a:p>
          <a:p>
            <a:r>
              <a:rPr lang="en-US" altLang="ko-KR" dirty="0" err="1"/>
              <a:t>a.reshape</a:t>
            </a:r>
            <a:r>
              <a:rPr lang="en-US" altLang="ko-KR" dirty="0"/>
              <a:t>(6,2) </a:t>
            </a:r>
            <a:r>
              <a:rPr lang="ko-KR" altLang="en-US" dirty="0"/>
              <a:t>	</a:t>
            </a:r>
            <a:r>
              <a:rPr lang="en-US" altLang="ko-KR" dirty="0"/>
              <a:t># shape</a:t>
            </a:r>
            <a:r>
              <a:rPr lang="ko-KR" altLang="en-US" dirty="0"/>
              <a:t>가 수정된 배열을 반환</a:t>
            </a:r>
          </a:p>
          <a:p>
            <a:r>
              <a:rPr lang="en-US" altLang="ko-KR" dirty="0" err="1"/>
              <a:t>a.T</a:t>
            </a:r>
            <a:r>
              <a:rPr lang="en-US" altLang="ko-KR" dirty="0"/>
              <a:t> 			# </a:t>
            </a:r>
            <a:r>
              <a:rPr lang="ko-KR" altLang="en-US" dirty="0" err="1"/>
              <a:t>전치행렬</a:t>
            </a:r>
            <a:r>
              <a:rPr lang="en-US" altLang="ko-KR" dirty="0"/>
              <a:t>(transposed) </a:t>
            </a:r>
            <a:r>
              <a:rPr lang="ko-KR" altLang="en-US" dirty="0"/>
              <a:t>반환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75" y="1599594"/>
            <a:ext cx="8446529" cy="301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53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2.4. </a:t>
            </a:r>
            <a:r>
              <a:rPr lang="ko-KR" altLang="en-US" dirty="0"/>
              <a:t>배열의 차원 변경하기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reshape() </a:t>
            </a:r>
            <a:r>
              <a:rPr lang="ko-KR" altLang="en-US" dirty="0"/>
              <a:t>함수는 차원이 수정 된 배열을 반환하지만 </a:t>
            </a:r>
            <a:r>
              <a:rPr lang="en-US" altLang="ko-KR" dirty="0"/>
              <a:t>resize() </a:t>
            </a:r>
            <a:r>
              <a:rPr lang="ko-KR" altLang="en-US" dirty="0"/>
              <a:t>함수는 배열 자체를 수정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8" y="2060848"/>
            <a:ext cx="6364534" cy="405187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216696" y="5013176"/>
            <a:ext cx="288032" cy="288032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77481" y="5393884"/>
            <a:ext cx="4104456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reshape </a:t>
            </a:r>
            <a:r>
              <a:rPr lang="ko-KR" altLang="en-US" dirty="0"/>
              <a:t>작업에서 크기가 </a:t>
            </a:r>
            <a:r>
              <a:rPr lang="en-US" altLang="ko-KR" dirty="0"/>
              <a:t>-1</a:t>
            </a:r>
            <a:r>
              <a:rPr lang="ko-KR" altLang="en-US" dirty="0"/>
              <a:t>로 주어지면 해당 차원의 크기는 자동으로 계산</a:t>
            </a:r>
          </a:p>
        </p:txBody>
      </p:sp>
      <p:cxnSp>
        <p:nvCxnSpPr>
          <p:cNvPr id="12" name="구부러진 연결선 11"/>
          <p:cNvCxnSpPr>
            <a:stCxn id="8" idx="3"/>
            <a:endCxn id="10" idx="1"/>
          </p:cNvCxnSpPr>
          <p:nvPr/>
        </p:nvCxnSpPr>
        <p:spPr>
          <a:xfrm>
            <a:off x="2504728" y="5157192"/>
            <a:ext cx="872753" cy="559858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763" y="3500438"/>
            <a:ext cx="5884604" cy="151273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838575" y="3078967"/>
            <a:ext cx="4104456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resize</a:t>
            </a:r>
            <a:r>
              <a:rPr lang="ko-KR" altLang="en-US" dirty="0"/>
              <a:t>에서는 음수 사용 못함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079359" y="3575665"/>
            <a:ext cx="257139" cy="186866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915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2.5. </a:t>
            </a:r>
            <a:r>
              <a:rPr lang="ko-KR" altLang="en-US" dirty="0"/>
              <a:t>배열 인쇄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배열을 인쇄 할 때 레이아웃</a:t>
            </a:r>
          </a:p>
          <a:p>
            <a:pPr lvl="1" fontAlgn="base"/>
            <a:r>
              <a:rPr lang="ko-KR" altLang="en-US" dirty="0"/>
              <a:t>마지막 축은 왼쪽에서 오른쪽으로 인쇄</a:t>
            </a:r>
          </a:p>
          <a:p>
            <a:pPr lvl="1" fontAlgn="base"/>
            <a:r>
              <a:rPr lang="ko-KR" altLang="en-US" dirty="0"/>
              <a:t>나머지는 위에서 아래로 인쇄</a:t>
            </a:r>
            <a:r>
              <a:rPr lang="en-US" altLang="ko-KR" dirty="0"/>
              <a:t> </a:t>
            </a:r>
          </a:p>
          <a:p>
            <a:pPr lvl="1" fontAlgn="base"/>
            <a:r>
              <a:rPr lang="ko-KR" altLang="en-US" dirty="0"/>
              <a:t>각 슬라이스는 빈 줄로 구분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차원 배열은 행</a:t>
            </a:r>
            <a:r>
              <a:rPr lang="en-US" altLang="ko-KR" dirty="0"/>
              <a:t>, 2</a:t>
            </a:r>
            <a:r>
              <a:rPr lang="ko-KR" altLang="en-US" dirty="0"/>
              <a:t>차원은 행렬</a:t>
            </a:r>
            <a:r>
              <a:rPr lang="en-US" altLang="ko-KR" dirty="0"/>
              <a:t>, 3</a:t>
            </a:r>
            <a:r>
              <a:rPr lang="ko-KR" altLang="en-US" dirty="0"/>
              <a:t>차원은 행렬 목록으로 인쇄</a:t>
            </a:r>
            <a:endParaRPr lang="en-US" altLang="ko-KR" dirty="0"/>
          </a:p>
          <a:p>
            <a:r>
              <a:rPr lang="en-US" altLang="ko-KR" dirty="0"/>
              <a:t>reshape() </a:t>
            </a:r>
            <a:r>
              <a:rPr lang="ko-KR" altLang="en-US" dirty="0"/>
              <a:t>함수는 배열의 모양</a:t>
            </a:r>
            <a:r>
              <a:rPr lang="en-US" altLang="ko-KR" dirty="0"/>
              <a:t>(shape)</a:t>
            </a:r>
            <a:r>
              <a:rPr lang="ko-KR" altLang="en-US" dirty="0"/>
              <a:t>을 변경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3789040"/>
            <a:ext cx="2952328" cy="23852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12" y="3789040"/>
            <a:ext cx="3155507" cy="20859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067425" y="4569378"/>
            <a:ext cx="3375331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(2, 3, 4)</a:t>
            </a:r>
            <a:r>
              <a:rPr lang="ko-KR" altLang="en-US" dirty="0"/>
              <a:t>는 </a:t>
            </a:r>
            <a:r>
              <a:rPr lang="en-US" altLang="ko-KR" dirty="0"/>
              <a:t>(2, 3)</a:t>
            </a:r>
            <a:r>
              <a:rPr lang="ko-KR" altLang="en-US" dirty="0"/>
              <a:t>모양 배열이 </a:t>
            </a:r>
            <a:r>
              <a:rPr lang="en-US" altLang="ko-KR" dirty="0"/>
              <a:t>4</a:t>
            </a:r>
            <a:r>
              <a:rPr lang="ko-KR" altLang="en-US" dirty="0"/>
              <a:t>개가 있다는 것이 아님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이것은 </a:t>
            </a:r>
            <a:r>
              <a:rPr lang="en-US" altLang="ko-KR" dirty="0"/>
              <a:t>(3, 4)</a:t>
            </a:r>
            <a:r>
              <a:rPr lang="ko-KR" altLang="en-US" dirty="0"/>
              <a:t>모양 배열이 </a:t>
            </a:r>
            <a:r>
              <a:rPr lang="en-US" altLang="ko-KR" dirty="0"/>
              <a:t>2</a:t>
            </a:r>
            <a:r>
              <a:rPr lang="ko-KR" altLang="en-US" dirty="0"/>
              <a:t>개 있음을 의미</a:t>
            </a:r>
          </a:p>
        </p:txBody>
      </p:sp>
    </p:spTree>
    <p:extLst>
      <p:ext uri="{BB962C8B-B14F-4D97-AF65-F5344CB8AC3E}">
        <p14:creationId xmlns:p14="http://schemas.microsoft.com/office/powerpoint/2010/main" val="271390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2.5. </a:t>
            </a:r>
            <a:r>
              <a:rPr lang="ko-KR" altLang="en-US" dirty="0"/>
              <a:t>배열 인쇄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en-US" altLang="ko-KR" dirty="0" err="1"/>
              <a:t>numpy.set_printoptions</a:t>
            </a:r>
            <a:r>
              <a:rPr lang="en-US" altLang="ko-KR" dirty="0"/>
              <a:t>(</a:t>
            </a:r>
            <a:r>
              <a:rPr lang="en-US" altLang="ko-KR" i="1" dirty="0"/>
              <a:t>threshold=None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 err="1"/>
              <a:t>넘파이가</a:t>
            </a:r>
            <a:r>
              <a:rPr lang="ko-KR" altLang="en-US" dirty="0"/>
              <a:t> 전체 배열을 인쇄하도록 하려면 </a:t>
            </a:r>
            <a:r>
              <a:rPr lang="en-US" altLang="ko-KR" dirty="0" err="1"/>
              <a:t>set_printoptions</a:t>
            </a:r>
            <a:r>
              <a:rPr lang="en-US" altLang="ko-KR" dirty="0"/>
              <a:t>() </a:t>
            </a:r>
            <a:r>
              <a:rPr lang="ko-KR" altLang="en-US" dirty="0"/>
              <a:t>함수를 사용하여 인쇄 옵션을 변경</a:t>
            </a:r>
          </a:p>
          <a:p>
            <a:pPr lvl="1" fontAlgn="base"/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01" y="2231326"/>
            <a:ext cx="8826003" cy="407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07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요소별로 연산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산술 연산자는 요소별로 적용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2.6. </a:t>
            </a:r>
            <a:r>
              <a:rPr lang="ko-KR" altLang="en-US" dirty="0"/>
              <a:t>기본 조작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578953"/>
            <a:ext cx="6306941" cy="469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43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행렬의 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행렬의 곱 </a:t>
            </a:r>
            <a:r>
              <a:rPr lang="ko-KR" altLang="en-US" dirty="0"/>
              <a:t>계산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dot() </a:t>
            </a:r>
            <a:r>
              <a:rPr lang="ko-KR" altLang="en-US" dirty="0"/>
              <a:t>함수 또는 </a:t>
            </a:r>
            <a:r>
              <a:rPr lang="en-US" altLang="ko-KR" dirty="0">
                <a:solidFill>
                  <a:srgbClr val="FF0000"/>
                </a:solidFill>
              </a:rPr>
              <a:t>@</a:t>
            </a:r>
            <a:r>
              <a:rPr lang="en-US" altLang="ko-KR" dirty="0"/>
              <a:t> </a:t>
            </a:r>
            <a:r>
              <a:rPr lang="ko-KR" altLang="en-US" dirty="0"/>
              <a:t>연산자</a:t>
            </a:r>
            <a:r>
              <a:rPr lang="en-US" altLang="ko-KR" dirty="0"/>
              <a:t>(3.5 </a:t>
            </a:r>
            <a:r>
              <a:rPr lang="ko-KR" altLang="en-US" dirty="0"/>
              <a:t>이상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2.6. </a:t>
            </a:r>
            <a:r>
              <a:rPr lang="ko-KR" altLang="en-US" dirty="0"/>
              <a:t>기본 조작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456" y="3570705"/>
            <a:ext cx="2647950" cy="25894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3" y="1876425"/>
            <a:ext cx="4686300" cy="32480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0512" y="5338332"/>
            <a:ext cx="289694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 </a:t>
            </a:r>
            <a:r>
              <a:rPr lang="ko-KR" altLang="en-US" dirty="0">
                <a:solidFill>
                  <a:srgbClr val="0070C0"/>
                </a:solidFill>
              </a:rPr>
              <a:t>연산자는 요소별로 계산됨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712640" y="3789040"/>
            <a:ext cx="216024" cy="432048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026" name="Picture 2" descr="행렬 이론 03탄] 행렬의 연산 (곱셈) - winn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22" r="15544"/>
          <a:stretch/>
        </p:blipFill>
        <p:spPr bwMode="auto">
          <a:xfrm>
            <a:off x="5047159" y="1593950"/>
            <a:ext cx="4858841" cy="136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01072" y="2276872"/>
            <a:ext cx="720080" cy="144016"/>
          </a:xfrm>
          <a:prstGeom prst="rect">
            <a:avLst/>
          </a:prstGeom>
          <a:solidFill>
            <a:srgbClr val="0000FF">
              <a:alpha val="20000"/>
            </a:srgbClr>
          </a:solidFill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485948" y="2204864"/>
            <a:ext cx="267252" cy="576064"/>
          </a:xfrm>
          <a:prstGeom prst="roundRect">
            <a:avLst/>
          </a:prstGeom>
          <a:solidFill>
            <a:srgbClr val="0000FF">
              <a:alpha val="20000"/>
            </a:srgbClr>
          </a:solidFill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509704" y="2284328"/>
            <a:ext cx="1040830" cy="183890"/>
          </a:xfrm>
          <a:prstGeom prst="roundRect">
            <a:avLst/>
          </a:prstGeom>
          <a:solidFill>
            <a:srgbClr val="0000FF">
              <a:alpha val="20000"/>
            </a:srgbClr>
          </a:solidFill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664157" y="2276871"/>
            <a:ext cx="720080" cy="216024"/>
          </a:xfrm>
          <a:prstGeom prst="rect">
            <a:avLst/>
          </a:prstGeom>
          <a:solidFill>
            <a:srgbClr val="FFFF00">
              <a:alpha val="29804"/>
            </a:srgbClr>
          </a:solidFill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864200" y="2186186"/>
            <a:ext cx="267252" cy="576064"/>
          </a:xfrm>
          <a:prstGeom prst="roundRect">
            <a:avLst/>
          </a:prstGeom>
          <a:solidFill>
            <a:srgbClr val="FFFF00">
              <a:alpha val="29804"/>
            </a:srgbClr>
          </a:solidFill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19671" y="2299010"/>
            <a:ext cx="1040830" cy="183890"/>
          </a:xfrm>
          <a:prstGeom prst="roundRect">
            <a:avLst/>
          </a:prstGeom>
          <a:solidFill>
            <a:srgbClr val="FFFF00">
              <a:alpha val="29804"/>
            </a:srgbClr>
          </a:solidFill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664157" y="2492895"/>
            <a:ext cx="720080" cy="269355"/>
          </a:xfrm>
          <a:prstGeom prst="rect">
            <a:avLst/>
          </a:prstGeom>
          <a:solidFill>
            <a:srgbClr val="00FF00">
              <a:alpha val="30000"/>
            </a:srgbClr>
          </a:solidFill>
          <a:ln w="285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538345" y="2186186"/>
            <a:ext cx="214855" cy="576064"/>
          </a:xfrm>
          <a:prstGeom prst="rect">
            <a:avLst/>
          </a:prstGeom>
          <a:solidFill>
            <a:srgbClr val="00FF00">
              <a:alpha val="30000"/>
            </a:srgbClr>
          </a:solidFill>
          <a:ln w="285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flipH="1">
            <a:off x="7481514" y="2533053"/>
            <a:ext cx="1069019" cy="277738"/>
          </a:xfrm>
          <a:prstGeom prst="rect">
            <a:avLst/>
          </a:prstGeom>
          <a:solidFill>
            <a:srgbClr val="00FF00">
              <a:alpha val="30000"/>
            </a:srgbClr>
          </a:solidFill>
          <a:ln w="285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654868" y="2507126"/>
            <a:ext cx="720080" cy="269355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 w="28575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854911" y="2198863"/>
            <a:ext cx="276541" cy="563387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 w="28575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712955" y="2548136"/>
            <a:ext cx="1020504" cy="228345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 w="28575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673080" y="2204864"/>
            <a:ext cx="288032" cy="284785"/>
          </a:xfrm>
          <a:prstGeom prst="ellipse">
            <a:avLst/>
          </a:prstGeom>
          <a:noFill/>
          <a:ln w="28575">
            <a:solidFill>
              <a:srgbClr val="EF4A4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537176" y="2208111"/>
            <a:ext cx="288032" cy="284785"/>
          </a:xfrm>
          <a:prstGeom prst="ellipse">
            <a:avLst/>
          </a:prstGeom>
          <a:noFill/>
          <a:ln w="28575">
            <a:solidFill>
              <a:srgbClr val="EF4A4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01272" y="2204864"/>
            <a:ext cx="571184" cy="284785"/>
          </a:xfrm>
          <a:prstGeom prst="ellipse">
            <a:avLst/>
          </a:prstGeom>
          <a:noFill/>
          <a:ln w="28575">
            <a:solidFill>
              <a:srgbClr val="EF4A4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033120" y="2208111"/>
            <a:ext cx="288032" cy="284785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537176" y="2492896"/>
            <a:ext cx="288032" cy="284785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049344" y="2208111"/>
            <a:ext cx="576064" cy="284785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73971" y="3039255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</a:t>
            </a:r>
            <a:r>
              <a:rPr lang="ko-KR" altLang="en-US" dirty="0"/>
              <a:t>행</a:t>
            </a:r>
            <a:r>
              <a:rPr lang="en-US" altLang="ko-KR" dirty="0"/>
              <a:t>*n</a:t>
            </a:r>
            <a:r>
              <a:rPr lang="ko-KR" altLang="en-US" dirty="0"/>
              <a:t>열 </a:t>
            </a:r>
            <a:r>
              <a:rPr lang="en-US" altLang="ko-KR" dirty="0"/>
              <a:t>=&gt; m</a:t>
            </a:r>
            <a:r>
              <a:rPr lang="ko-KR" altLang="en-US" dirty="0"/>
              <a:t>행 </a:t>
            </a:r>
            <a:r>
              <a:rPr lang="en-US" altLang="ko-KR" dirty="0"/>
              <a:t>n</a:t>
            </a:r>
            <a:r>
              <a:rPr lang="ko-KR" altLang="en-US" dirty="0"/>
              <a:t>열</a:t>
            </a:r>
          </a:p>
        </p:txBody>
      </p:sp>
    </p:spTree>
    <p:extLst>
      <p:ext uri="{BB962C8B-B14F-4D97-AF65-F5344CB8AC3E}">
        <p14:creationId xmlns:p14="http://schemas.microsoft.com/office/powerpoint/2010/main" val="180780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 animBg="1"/>
      <p:bldP spid="15" grpId="0" animBg="1"/>
      <p:bldP spid="16" grpId="0" animBg="1"/>
      <p:bldP spid="17" grpId="0" animBg="1"/>
      <p:bldP spid="12" grpId="0" animBg="1"/>
      <p:bldP spid="19" grpId="0" animBg="1"/>
      <p:bldP spid="20" grpId="0" animBg="1"/>
      <p:bldP spid="24" grpId="0" animBg="1"/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행렬의 곱셈 </a:t>
            </a:r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Autofit/>
          </a:bodyPr>
          <a:lstStyle/>
          <a:p>
            <a:r>
              <a:rPr lang="en-US" altLang="ko-KR" sz="1800" dirty="0" err="1">
                <a:solidFill>
                  <a:srgbClr val="FF0000"/>
                </a:solidFill>
              </a:rPr>
              <a:t>m</a:t>
            </a:r>
            <a:r>
              <a:rPr lang="en-US" altLang="ko-KR" sz="1800" dirty="0" err="1"/>
              <a:t>xn</a:t>
            </a:r>
            <a:r>
              <a:rPr lang="ko-KR" altLang="en-US" sz="1800" dirty="0"/>
              <a:t>행렬 </a:t>
            </a:r>
            <a:r>
              <a:rPr lang="en-US" altLang="ko-KR" sz="1800" dirty="0"/>
              <a:t>@ </a:t>
            </a:r>
            <a:r>
              <a:rPr lang="en-US" altLang="ko-KR" sz="1800" dirty="0" err="1"/>
              <a:t>nx</a:t>
            </a:r>
            <a:r>
              <a:rPr lang="en-US" altLang="ko-KR" sz="1800" dirty="0" err="1">
                <a:solidFill>
                  <a:srgbClr val="FF0000"/>
                </a:solidFill>
              </a:rPr>
              <a:t>r</a:t>
            </a:r>
            <a:r>
              <a:rPr lang="ko-KR" altLang="en-US" sz="1800" dirty="0"/>
              <a:t>행렬 </a:t>
            </a:r>
            <a:r>
              <a:rPr lang="en-US" altLang="ko-KR" sz="1800" dirty="0"/>
              <a:t>= </a:t>
            </a:r>
            <a:r>
              <a:rPr lang="en-US" altLang="ko-KR" sz="1800" dirty="0" err="1">
                <a:solidFill>
                  <a:srgbClr val="FF0000"/>
                </a:solidFill>
              </a:rPr>
              <a:t>m</a:t>
            </a:r>
            <a:r>
              <a:rPr lang="en-US" altLang="ko-KR" sz="1800" dirty="0" err="1"/>
              <a:t>x</a:t>
            </a:r>
            <a:r>
              <a:rPr lang="en-US" altLang="ko-KR" sz="1800" dirty="0" err="1">
                <a:solidFill>
                  <a:srgbClr val="FF0000"/>
                </a:solidFill>
              </a:rPr>
              <a:t>r</a:t>
            </a:r>
            <a:r>
              <a:rPr lang="ko-KR" altLang="en-US" sz="1800" dirty="0"/>
              <a:t>행렬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4347" y="1636850"/>
                <a:ext cx="4263860" cy="708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14350" indent="-514350">
                  <a:buFont typeface="+mj-ea"/>
                  <a:buAutoNum type="circleNumDbPlain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7" y="1636850"/>
                <a:ext cx="4263860" cy="7081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973" y="3647406"/>
                <a:ext cx="3056093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14350" indent="-514350">
                  <a:buFont typeface="+mj-ea"/>
                  <a:buAutoNum type="circleNumDbPlain" startAt="2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2400" dirty="0"/>
                  <a:t> 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/>
                        </m:eqArr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" y="3647406"/>
                <a:ext cx="3056093" cy="7454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567642" y="974305"/>
                <a:ext cx="5013680" cy="1066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14350" indent="-514350">
                  <a:buFont typeface="+mj-ea"/>
                  <a:buAutoNum type="circleNumDbPlain" startAt="3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 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642" y="974305"/>
                <a:ext cx="5013680" cy="1066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1259" y="5551482"/>
                <a:ext cx="4132093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14350" indent="-514350">
                  <a:buFont typeface="+mj-ea"/>
                  <a:buAutoNum type="circleNumDbPlain" startAt="5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 =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9" y="5551482"/>
                <a:ext cx="4132093" cy="745460"/>
              </a:xfrm>
              <a:prstGeom prst="rect">
                <a:avLst/>
              </a:prstGeom>
              <a:blipFill>
                <a:blip r:embed="rId5"/>
                <a:stretch>
                  <a:fillRect r="-1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949710" y="134749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X2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18563" y="134749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2X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59029" y="98405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X3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2002" y="65436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3X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3609" y="332805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X2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1086" y="332805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2X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29836" y="139066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X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72058" y="89330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X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37544" y="1215978"/>
            <a:ext cx="1296144" cy="274807"/>
          </a:xfrm>
          <a:prstGeom prst="round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772811" y="897998"/>
            <a:ext cx="509786" cy="1219923"/>
          </a:xfrm>
          <a:prstGeom prst="round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27336" y="901176"/>
            <a:ext cx="364723" cy="1219923"/>
          </a:xfrm>
          <a:prstGeom prst="round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35001" y="2477920"/>
                <a:ext cx="4722318" cy="708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/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" y="2477920"/>
                <a:ext cx="4722318" cy="7081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9642" y="4595435"/>
                <a:ext cx="3075329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42" y="4595435"/>
                <a:ext cx="3075329" cy="7454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1373636" y="436710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2X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0971" y="441076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X1</a:t>
            </a:r>
            <a:endParaRPr lang="ko-KR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4810145" y="2309240"/>
                <a:ext cx="5080045" cy="1068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145" y="2309240"/>
                <a:ext cx="5080045" cy="10689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344070" y="213457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X2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22311" y="227025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2x</a:t>
            </a:r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76679" y="2454924"/>
            <a:ext cx="898401" cy="311061"/>
          </a:xfrm>
          <a:prstGeom prst="round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6276506" y="2596202"/>
            <a:ext cx="364723" cy="707451"/>
          </a:xfrm>
          <a:prstGeom prst="round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838575" y="535091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C800"/>
                </a:solidFill>
              </a:rPr>
              <a:t>m</a:t>
            </a:r>
            <a:r>
              <a:rPr lang="ko-KR" altLang="en-US" b="1" dirty="0">
                <a:solidFill>
                  <a:srgbClr val="00C800"/>
                </a:solidFill>
              </a:rPr>
              <a:t>행</a:t>
            </a:r>
            <a:r>
              <a:rPr lang="en-US" altLang="ko-KR" b="1" dirty="0">
                <a:solidFill>
                  <a:srgbClr val="00C800"/>
                </a:solidFill>
              </a:rPr>
              <a:t>*n</a:t>
            </a:r>
            <a:r>
              <a:rPr lang="ko-KR" altLang="en-US" b="1" dirty="0">
                <a:solidFill>
                  <a:srgbClr val="00C800"/>
                </a:solidFill>
              </a:rPr>
              <a:t>열 </a:t>
            </a:r>
            <a:r>
              <a:rPr lang="en-US" altLang="ko-KR" b="1" dirty="0">
                <a:solidFill>
                  <a:srgbClr val="00C800"/>
                </a:solidFill>
              </a:rPr>
              <a:t>=&gt; m</a:t>
            </a:r>
            <a:r>
              <a:rPr lang="ko-KR" altLang="en-US" b="1" dirty="0">
                <a:solidFill>
                  <a:srgbClr val="00C800"/>
                </a:solidFill>
              </a:rPr>
              <a:t>행 </a:t>
            </a:r>
            <a:r>
              <a:rPr lang="en-US" altLang="ko-KR" b="1" dirty="0">
                <a:solidFill>
                  <a:srgbClr val="00C800"/>
                </a:solidFill>
              </a:rPr>
              <a:t>n</a:t>
            </a:r>
            <a:r>
              <a:rPr lang="ko-KR" altLang="en-US" b="1" dirty="0">
                <a:solidFill>
                  <a:srgbClr val="00C800"/>
                </a:solidFill>
              </a:rPr>
              <a:t>열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4490525" y="3637425"/>
                <a:ext cx="3805401" cy="708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14350" indent="-514350">
                  <a:buFont typeface="+mj-ea"/>
                  <a:buAutoNum type="circleNumDbPlain" startAt="4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525" y="3637425"/>
                <a:ext cx="3805401" cy="7081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5034578" y="4447522"/>
                <a:ext cx="3286028" cy="708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578" y="4447522"/>
                <a:ext cx="3286028" cy="7081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830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39"/>
          <p:cNvSpPr/>
          <p:nvPr/>
        </p:nvSpPr>
        <p:spPr>
          <a:xfrm>
            <a:off x="271294" y="1601347"/>
            <a:ext cx="546762" cy="5467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6385" y="1613173"/>
            <a:ext cx="302850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E415D"/>
                </a:solidFill>
              </a:rPr>
              <a:t>10</a:t>
            </a:r>
            <a:r>
              <a:rPr lang="ko-KR" altLang="en-US" sz="2000" b="1" dirty="0">
                <a:solidFill>
                  <a:srgbClr val="1E415D"/>
                </a:solidFill>
              </a:rPr>
              <a:t>장</a:t>
            </a:r>
            <a:r>
              <a:rPr lang="en-US" altLang="ko-KR" sz="2000" b="1" dirty="0">
                <a:solidFill>
                  <a:srgbClr val="1E415D"/>
                </a:solidFill>
              </a:rPr>
              <a:t>. N</a:t>
            </a:r>
            <a:r>
              <a:rPr lang="ko-KR" altLang="en-US" sz="2000" b="1" dirty="0">
                <a:solidFill>
                  <a:srgbClr val="1E415D"/>
                </a:solidFill>
              </a:rPr>
              <a:t>차원 배열 다루기</a:t>
            </a:r>
          </a:p>
        </p:txBody>
      </p:sp>
      <p:sp>
        <p:nvSpPr>
          <p:cNvPr id="31" name="Oval 39"/>
          <p:cNvSpPr/>
          <p:nvPr/>
        </p:nvSpPr>
        <p:spPr>
          <a:xfrm>
            <a:off x="271294" y="1592384"/>
            <a:ext cx="546762" cy="5467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201001" y="1448896"/>
            <a:ext cx="693414" cy="693414"/>
            <a:chOff x="4213545" y="1835932"/>
            <a:chExt cx="693414" cy="693414"/>
          </a:xfrm>
          <a:solidFill>
            <a:srgbClr val="1E415D"/>
          </a:solidFill>
        </p:grpSpPr>
        <p:sp>
          <p:nvSpPr>
            <p:cNvPr id="39" name="Oval 39"/>
            <p:cNvSpPr/>
            <p:nvPr/>
          </p:nvSpPr>
          <p:spPr>
            <a:xfrm>
              <a:off x="4213545" y="1835932"/>
              <a:ext cx="693414" cy="6934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17" t="9084" r="38423" b="8386"/>
            <a:stretch/>
          </p:blipFill>
          <p:spPr>
            <a:xfrm>
              <a:off x="4410409" y="1981394"/>
              <a:ext cx="293620" cy="421540"/>
            </a:xfrm>
            <a:prstGeom prst="rect">
              <a:avLst/>
            </a:prstGeom>
            <a:grpFill/>
          </p:spPr>
        </p:pic>
      </p:grpSp>
      <p:cxnSp>
        <p:nvCxnSpPr>
          <p:cNvPr id="41" name="Straight Connector 20"/>
          <p:cNvCxnSpPr/>
          <p:nvPr/>
        </p:nvCxnSpPr>
        <p:spPr>
          <a:xfrm>
            <a:off x="720000" y="2034858"/>
            <a:ext cx="4088984" cy="0"/>
          </a:xfrm>
          <a:prstGeom prst="line">
            <a:avLst/>
          </a:prstGeom>
          <a:ln w="12700">
            <a:solidFill>
              <a:srgbClr val="1E415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9"/>
          <p:cNvSpPr/>
          <p:nvPr/>
        </p:nvSpPr>
        <p:spPr>
          <a:xfrm>
            <a:off x="271294" y="2499958"/>
            <a:ext cx="546762" cy="5467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학습 내용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부</a:t>
            </a:r>
            <a:r>
              <a:rPr lang="en-US" altLang="ko-KR" dirty="0"/>
              <a:t>. </a:t>
            </a:r>
            <a:r>
              <a:rPr lang="ko-KR" altLang="en-US" dirty="0"/>
              <a:t>데이터 분석 라이브러리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6386" y="2566299"/>
            <a:ext cx="2922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11</a:t>
            </a:r>
            <a:r>
              <a:rPr lang="ko-KR" altLang="en-US" sz="1600" dirty="0">
                <a:solidFill>
                  <a:srgbClr val="0070C0"/>
                </a:solidFill>
              </a:rPr>
              <a:t>장</a:t>
            </a:r>
            <a:r>
              <a:rPr lang="en-US" altLang="ko-KR" sz="1600" dirty="0">
                <a:solidFill>
                  <a:srgbClr val="0070C0"/>
                </a:solidFill>
              </a:rPr>
              <a:t>. </a:t>
            </a:r>
            <a:r>
              <a:rPr lang="ko-KR" altLang="en-US" sz="1600" dirty="0">
                <a:solidFill>
                  <a:srgbClr val="0070C0"/>
                </a:solidFill>
              </a:rPr>
              <a:t>데이터프레임과 시리즈</a:t>
            </a:r>
          </a:p>
        </p:txBody>
      </p:sp>
      <p:sp>
        <p:nvSpPr>
          <p:cNvPr id="19" name="Oval 39"/>
          <p:cNvSpPr/>
          <p:nvPr/>
        </p:nvSpPr>
        <p:spPr>
          <a:xfrm>
            <a:off x="271294" y="3413582"/>
            <a:ext cx="546762" cy="5467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20" name="Straight Connector 20"/>
          <p:cNvCxnSpPr/>
          <p:nvPr/>
        </p:nvCxnSpPr>
        <p:spPr>
          <a:xfrm>
            <a:off x="720000" y="3847093"/>
            <a:ext cx="3118575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6385" y="3488298"/>
            <a:ext cx="231813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12</a:t>
            </a:r>
            <a:r>
              <a:rPr lang="ko-KR" altLang="en-US" sz="1600" dirty="0">
                <a:solidFill>
                  <a:srgbClr val="0070C0"/>
                </a:solidFill>
              </a:rPr>
              <a:t>장</a:t>
            </a:r>
            <a:r>
              <a:rPr lang="en-US" altLang="ko-KR" sz="1600" dirty="0">
                <a:solidFill>
                  <a:srgbClr val="0070C0"/>
                </a:solidFill>
              </a:rPr>
              <a:t>. </a:t>
            </a:r>
            <a:r>
              <a:rPr lang="ko-KR" altLang="en-US" sz="1600" dirty="0">
                <a:solidFill>
                  <a:srgbClr val="0070C0"/>
                </a:solidFill>
              </a:rPr>
              <a:t>데이터 시각화</a:t>
            </a:r>
          </a:p>
        </p:txBody>
      </p:sp>
      <p:sp>
        <p:nvSpPr>
          <p:cNvPr id="22" name="Oval 39"/>
          <p:cNvSpPr/>
          <p:nvPr/>
        </p:nvSpPr>
        <p:spPr>
          <a:xfrm>
            <a:off x="271294" y="4327206"/>
            <a:ext cx="546762" cy="5467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23" name="Straight Connector 20"/>
          <p:cNvCxnSpPr/>
          <p:nvPr/>
        </p:nvCxnSpPr>
        <p:spPr>
          <a:xfrm>
            <a:off x="720000" y="4760717"/>
            <a:ext cx="3118575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16385" y="4401922"/>
            <a:ext cx="274047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13</a:t>
            </a:r>
            <a:r>
              <a:rPr lang="ko-KR" altLang="en-US" sz="1600" dirty="0">
                <a:solidFill>
                  <a:srgbClr val="0070C0"/>
                </a:solidFill>
              </a:rPr>
              <a:t>장</a:t>
            </a:r>
            <a:r>
              <a:rPr lang="en-US" altLang="ko-KR" sz="1600" dirty="0">
                <a:solidFill>
                  <a:srgbClr val="0070C0"/>
                </a:solidFill>
              </a:rPr>
              <a:t>. </a:t>
            </a:r>
            <a:r>
              <a:rPr lang="ko-KR" altLang="en-US" sz="1600" dirty="0">
                <a:solidFill>
                  <a:srgbClr val="0070C0"/>
                </a:solidFill>
              </a:rPr>
              <a:t>부동산</a:t>
            </a:r>
            <a:r>
              <a:rPr lang="en-US" altLang="ko-KR" sz="1600" dirty="0">
                <a:solidFill>
                  <a:srgbClr val="0070C0"/>
                </a:solidFill>
              </a:rPr>
              <a:t>, </a:t>
            </a:r>
            <a:r>
              <a:rPr lang="ko-KR" altLang="en-US" sz="1600" dirty="0" err="1">
                <a:solidFill>
                  <a:srgbClr val="0070C0"/>
                </a:solidFill>
              </a:rPr>
              <a:t>상가정보</a:t>
            </a:r>
            <a:r>
              <a:rPr lang="ko-KR" altLang="en-US" sz="1600" dirty="0">
                <a:solidFill>
                  <a:srgbClr val="0070C0"/>
                </a:solidFill>
              </a:rPr>
              <a:t> 분석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639684" y="1777650"/>
            <a:ext cx="4915012" cy="253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1E415D"/>
                </a:solidFill>
              </a:rPr>
              <a:t>1. </a:t>
            </a:r>
            <a:r>
              <a:rPr lang="ko-KR" altLang="en-US" b="1" dirty="0" err="1">
                <a:solidFill>
                  <a:srgbClr val="1E415D"/>
                </a:solidFill>
              </a:rPr>
              <a:t>넘파이</a:t>
            </a:r>
            <a:r>
              <a:rPr lang="ko-KR" altLang="en-US" b="1" dirty="0">
                <a:solidFill>
                  <a:srgbClr val="1E415D"/>
                </a:solidFill>
              </a:rPr>
              <a:t> 패키지</a:t>
            </a:r>
            <a:endParaRPr lang="en-US" altLang="ko-KR" b="1" dirty="0">
              <a:solidFill>
                <a:srgbClr val="1E415D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1E415D"/>
                </a:solidFill>
              </a:rPr>
              <a:t>2. </a:t>
            </a:r>
            <a:r>
              <a:rPr lang="ko-KR" altLang="en-US" b="1" dirty="0" err="1">
                <a:solidFill>
                  <a:srgbClr val="1E415D"/>
                </a:solidFill>
              </a:rPr>
              <a:t>넘파이</a:t>
            </a:r>
            <a:r>
              <a:rPr lang="ko-KR" altLang="en-US" b="1" dirty="0">
                <a:solidFill>
                  <a:srgbClr val="1E415D"/>
                </a:solidFill>
              </a:rPr>
              <a:t> 배열</a:t>
            </a:r>
            <a:endParaRPr lang="en-US" altLang="ko-KR" b="1" dirty="0">
              <a:solidFill>
                <a:srgbClr val="1E415D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1E415D"/>
                </a:solidFill>
              </a:rPr>
              <a:t>3. </a:t>
            </a:r>
            <a:r>
              <a:rPr lang="ko-KR" altLang="en-US" b="1" dirty="0">
                <a:solidFill>
                  <a:srgbClr val="1E415D"/>
                </a:solidFill>
              </a:rPr>
              <a:t>배열 합치기</a:t>
            </a:r>
            <a:r>
              <a:rPr lang="en-US" altLang="ko-KR" b="1" dirty="0">
                <a:solidFill>
                  <a:srgbClr val="1E415D"/>
                </a:solidFill>
              </a:rPr>
              <a:t>/</a:t>
            </a:r>
            <a:r>
              <a:rPr lang="ko-KR" altLang="en-US" b="1" dirty="0">
                <a:solidFill>
                  <a:srgbClr val="1E415D"/>
                </a:solidFill>
              </a:rPr>
              <a:t>분할하기</a:t>
            </a:r>
            <a:endParaRPr lang="en-US" altLang="ko-KR" b="1" dirty="0">
              <a:solidFill>
                <a:srgbClr val="1E415D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1E415D"/>
                </a:solidFill>
              </a:rPr>
              <a:t>4. </a:t>
            </a:r>
            <a:r>
              <a:rPr lang="ko-KR" altLang="en-US" b="1" dirty="0">
                <a:solidFill>
                  <a:srgbClr val="1E415D"/>
                </a:solidFill>
              </a:rPr>
              <a:t>복사와 뷰</a:t>
            </a:r>
            <a:endParaRPr lang="en-US" altLang="ko-KR" b="1" dirty="0">
              <a:solidFill>
                <a:srgbClr val="1E415D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1E415D"/>
                </a:solidFill>
              </a:rPr>
              <a:t>5. </a:t>
            </a:r>
            <a:r>
              <a:rPr lang="ko-KR" altLang="en-US" b="1" dirty="0">
                <a:solidFill>
                  <a:srgbClr val="1E415D"/>
                </a:solidFill>
              </a:rPr>
              <a:t>고급 인덱싱</a:t>
            </a:r>
            <a:endParaRPr lang="en-US" altLang="ko-KR" b="1" dirty="0">
              <a:solidFill>
                <a:srgbClr val="1E415D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1E415D"/>
                </a:solidFill>
              </a:rPr>
              <a:t>6. </a:t>
            </a:r>
            <a:r>
              <a:rPr lang="ko-KR" altLang="en-US" b="1">
                <a:solidFill>
                  <a:srgbClr val="1E415D"/>
                </a:solidFill>
              </a:rPr>
              <a:t>선형 대수</a:t>
            </a:r>
            <a:endParaRPr lang="en-US" altLang="ko-KR" b="1" dirty="0">
              <a:solidFill>
                <a:srgbClr val="1E415D"/>
              </a:solidFill>
            </a:endParaRPr>
          </a:p>
        </p:txBody>
      </p:sp>
      <p:cxnSp>
        <p:nvCxnSpPr>
          <p:cNvPr id="29" name="Straight Connector 20"/>
          <p:cNvCxnSpPr/>
          <p:nvPr/>
        </p:nvCxnSpPr>
        <p:spPr>
          <a:xfrm>
            <a:off x="720000" y="2941024"/>
            <a:ext cx="3118575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39"/>
          <p:cNvSpPr/>
          <p:nvPr/>
        </p:nvSpPr>
        <p:spPr>
          <a:xfrm>
            <a:off x="272480" y="5186494"/>
            <a:ext cx="546762" cy="5467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27" name="Straight Connector 20"/>
          <p:cNvCxnSpPr/>
          <p:nvPr/>
        </p:nvCxnSpPr>
        <p:spPr>
          <a:xfrm>
            <a:off x="721186" y="5620005"/>
            <a:ext cx="3118575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17571" y="5261210"/>
            <a:ext cx="231813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14</a:t>
            </a:r>
            <a:r>
              <a:rPr lang="ko-KR" altLang="en-US" sz="1600" dirty="0">
                <a:solidFill>
                  <a:srgbClr val="0070C0"/>
                </a:solidFill>
              </a:rPr>
              <a:t>장</a:t>
            </a:r>
            <a:r>
              <a:rPr lang="en-US" altLang="ko-KR" sz="1600" dirty="0">
                <a:solidFill>
                  <a:srgbClr val="0070C0"/>
                </a:solidFill>
              </a:rPr>
              <a:t>. </a:t>
            </a:r>
            <a:r>
              <a:rPr lang="ko-KR" altLang="en-US" sz="1600" dirty="0">
                <a:solidFill>
                  <a:srgbClr val="0070C0"/>
                </a:solidFill>
              </a:rPr>
              <a:t>웹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3297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복합대입연산자의 사용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+= </a:t>
            </a:r>
            <a:r>
              <a:rPr lang="ko-KR" altLang="en-US" dirty="0"/>
              <a:t>와 *</a:t>
            </a:r>
            <a:r>
              <a:rPr lang="en-US" altLang="ko-KR" dirty="0"/>
              <a:t>= </a:t>
            </a:r>
            <a:r>
              <a:rPr lang="ko-KR" altLang="en-US" dirty="0"/>
              <a:t>등 복합대입연산자들은 새 배열을 생성하지 않고 기존 배열을 수정하기 위해 사용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2.6. </a:t>
            </a:r>
            <a:r>
              <a:rPr lang="ko-KR" altLang="en-US" dirty="0"/>
              <a:t>기본 조작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2060848"/>
            <a:ext cx="5477215" cy="41383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11" y="2875209"/>
            <a:ext cx="6443948" cy="2621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5817096" y="1780644"/>
            <a:ext cx="3885763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넘파이</a:t>
            </a:r>
            <a:r>
              <a:rPr lang="ko-KR" altLang="en-US" sz="1600" dirty="0"/>
              <a:t> 배열의 타입은 </a:t>
            </a:r>
            <a:r>
              <a:rPr lang="ko-KR" altLang="en-US" sz="1600" dirty="0">
                <a:solidFill>
                  <a:srgbClr val="FF0000"/>
                </a:solidFill>
              </a:rPr>
              <a:t>자동으로 하향 형 변환</a:t>
            </a:r>
            <a:r>
              <a:rPr lang="en-US" altLang="ko-KR" sz="1600" dirty="0">
                <a:solidFill>
                  <a:srgbClr val="FF0000"/>
                </a:solidFill>
              </a:rPr>
              <a:t>(down casting) </a:t>
            </a:r>
            <a:r>
              <a:rPr lang="ko-KR" altLang="en-US" sz="1600" dirty="0">
                <a:solidFill>
                  <a:srgbClr val="FF0000"/>
                </a:solidFill>
              </a:rPr>
              <a:t>되지 않기 때문</a:t>
            </a:r>
            <a:r>
              <a:rPr lang="ko-KR" altLang="en-US" sz="1600" dirty="0"/>
              <a:t>에 아래의 </a:t>
            </a:r>
            <a:r>
              <a:rPr lang="ko-KR" altLang="en-US" sz="1600" dirty="0">
                <a:solidFill>
                  <a:srgbClr val="C00000"/>
                </a:solidFill>
              </a:rPr>
              <a:t>예에서처럼 </a:t>
            </a:r>
            <a:r>
              <a:rPr lang="en-US" altLang="ko-KR" sz="1600" dirty="0">
                <a:solidFill>
                  <a:srgbClr val="C00000"/>
                </a:solidFill>
              </a:rPr>
              <a:t>a</a:t>
            </a:r>
            <a:r>
              <a:rPr lang="ko-KR" altLang="en-US" sz="1600" dirty="0">
                <a:solidFill>
                  <a:srgbClr val="C00000"/>
                </a:solidFill>
              </a:rPr>
              <a:t>의 타입이 </a:t>
            </a:r>
            <a:r>
              <a:rPr lang="en-US" altLang="ko-KR" sz="1600" dirty="0" err="1">
                <a:solidFill>
                  <a:srgbClr val="C00000"/>
                </a:solidFill>
              </a:rPr>
              <a:t>a+b</a:t>
            </a:r>
            <a:r>
              <a:rPr lang="ko-KR" altLang="en-US" sz="1600" dirty="0">
                <a:solidFill>
                  <a:srgbClr val="C00000"/>
                </a:solidFill>
              </a:rPr>
              <a:t>의 결과를 저장할 수 없는 타입이라면 에러</a:t>
            </a:r>
            <a:r>
              <a:rPr lang="ko-KR" altLang="en-US" sz="1600" dirty="0"/>
              <a:t>가 발생</a:t>
            </a:r>
          </a:p>
        </p:txBody>
      </p:sp>
    </p:spTree>
    <p:extLst>
      <p:ext uri="{BB962C8B-B14F-4D97-AF65-F5344CB8AC3E}">
        <p14:creationId xmlns:p14="http://schemas.microsoft.com/office/powerpoint/2010/main" val="395805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/>
              <a:t>배열 요소의 집계</a:t>
            </a:r>
          </a:p>
        </p:txBody>
      </p:sp>
      <p:sp>
        <p:nvSpPr>
          <p:cNvPr id="73" name="텍스트 개체 틀 7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배열의 모든 요소의 합계 계산과 같은 </a:t>
            </a:r>
            <a:r>
              <a:rPr lang="ko-KR" altLang="en-US" dirty="0">
                <a:solidFill>
                  <a:srgbClr val="FF0000"/>
                </a:solidFill>
              </a:rPr>
              <a:t>많은 </a:t>
            </a:r>
            <a:r>
              <a:rPr lang="ko-KR" altLang="en-US" dirty="0" err="1">
                <a:solidFill>
                  <a:srgbClr val="FF0000"/>
                </a:solidFill>
              </a:rPr>
              <a:t>단항</a:t>
            </a:r>
            <a:r>
              <a:rPr lang="ko-KR" altLang="en-US" dirty="0">
                <a:solidFill>
                  <a:srgbClr val="FF0000"/>
                </a:solidFill>
              </a:rPr>
              <a:t> 연산은 </a:t>
            </a:r>
            <a:r>
              <a:rPr lang="en-US" altLang="ko-KR" dirty="0" err="1">
                <a:solidFill>
                  <a:srgbClr val="FF0000"/>
                </a:solidFill>
              </a:rPr>
              <a:t>ndarray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클래스의 메서드로 구현</a:t>
            </a:r>
            <a:r>
              <a:rPr lang="ko-KR" altLang="en-US" dirty="0"/>
              <a:t>되어 있음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74" name="텍스트 개체 틀 7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2.6. </a:t>
            </a:r>
            <a:r>
              <a:rPr lang="ko-KR" altLang="en-US" dirty="0"/>
              <a:t>기본 조작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2276872"/>
            <a:ext cx="82486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60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ko-KR" altLang="en-US" dirty="0"/>
              <a:t>축을 지정한 집계</a:t>
            </a: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axis </a:t>
            </a:r>
            <a:r>
              <a:rPr lang="ko-KR" altLang="en-US" dirty="0"/>
              <a:t>매개 변수를 지정하면 배열의 지정된 </a:t>
            </a:r>
            <a:r>
              <a:rPr lang="ko-KR" altLang="en-US" dirty="0">
                <a:solidFill>
                  <a:srgbClr val="FF0000"/>
                </a:solidFill>
              </a:rPr>
              <a:t>축을 따라 작업을 적용</a:t>
            </a:r>
            <a:r>
              <a:rPr lang="ko-KR" altLang="en-US" dirty="0"/>
              <a:t> 함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2.6. </a:t>
            </a:r>
            <a:r>
              <a:rPr lang="ko-KR" altLang="en-US" dirty="0"/>
              <a:t>기본 조작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570764" y="2386002"/>
            <a:ext cx="29610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c = </a:t>
            </a:r>
            <a:r>
              <a:rPr lang="ko-KR" altLang="en-US" sz="1400" dirty="0" err="1"/>
              <a:t>np.arange</a:t>
            </a:r>
            <a:r>
              <a:rPr lang="ko-KR" altLang="en-US" sz="1400" dirty="0"/>
              <a:t>(24).</a:t>
            </a:r>
            <a:r>
              <a:rPr lang="ko-KR" altLang="en-US" sz="1400" dirty="0" err="1"/>
              <a:t>reshape</a:t>
            </a:r>
            <a:r>
              <a:rPr lang="ko-KR" altLang="en-US" sz="1400" dirty="0"/>
              <a:t>(2,3,4)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530710" y="2706006"/>
            <a:ext cx="3100164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[[[ 0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3]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[ 4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7]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[ 8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11]]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[[12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13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14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15]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[16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17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18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19]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[20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21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22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23]]]</a:t>
            </a:r>
            <a:r>
              <a:rPr lang="ko-KR" altLang="ko-KR" sz="800" b="1" dirty="0"/>
              <a:t> </a:t>
            </a:r>
            <a:endParaRPr lang="ko-KR" altLang="ko-KR" sz="4000" b="1" dirty="0"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07062" y="1708459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c.sum</a:t>
            </a:r>
            <a:r>
              <a:rPr lang="ko-KR" altLang="en-US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 err="1">
                <a:solidFill>
                  <a:srgbClr val="FF0000"/>
                </a:solidFill>
              </a:rPr>
              <a:t>axis</a:t>
            </a:r>
            <a:r>
              <a:rPr lang="ko-KR" altLang="en-US" sz="1400" dirty="0">
                <a:solidFill>
                  <a:srgbClr val="FF0000"/>
                </a:solidFill>
              </a:rPr>
              <a:t>=0)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66790" y="2735324"/>
            <a:ext cx="209550" cy="258763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74292" y="3831316"/>
            <a:ext cx="324570" cy="283524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07062" y="2003776"/>
            <a:ext cx="1872208" cy="646331"/>
          </a:xfrm>
          <a:prstGeom prst="rect">
            <a:avLst/>
          </a:prstGeom>
          <a:solidFill>
            <a:srgbClr val="F3F5F7"/>
          </a:solidFill>
          <a:ln>
            <a:solidFill>
              <a:srgbClr val="FF0000"/>
            </a:solidFill>
            <a:prstDash val="sysDot"/>
          </a:ln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[[12, </a:t>
            </a:r>
            <a:r>
              <a:rPr lang="ko-KR" altLang="ko-KR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ko-KR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16, 18],</a:t>
            </a:r>
            <a:endParaRPr lang="en-US" altLang="ko-KR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[20, 22, 24, 26],</a:t>
            </a:r>
            <a:endParaRPr lang="en-US" altLang="ko-KR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[28, 30, 32, 34]]</a:t>
            </a:r>
            <a:r>
              <a:rPr lang="ko-KR" altLang="ko-KR" sz="1200" b="1" dirty="0"/>
              <a:t> </a:t>
            </a:r>
            <a:endParaRPr lang="ko-KR" altLang="ko-KR" sz="1200" b="1" dirty="0"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80792" y="1936306"/>
            <a:ext cx="1063112" cy="307777"/>
          </a:xfrm>
          <a:prstGeom prst="rect">
            <a:avLst/>
          </a:prstGeom>
          <a:solidFill>
            <a:srgbClr val="F3F5F7"/>
          </a:solidFill>
          <a:ln>
            <a:solidFill>
              <a:srgbClr val="FF0000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1+13 = 14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" name="구부러진 연결선 11"/>
          <p:cNvCxnSpPr>
            <a:stCxn id="8" idx="0"/>
            <a:endCxn id="11" idx="1"/>
          </p:cNvCxnSpPr>
          <p:nvPr/>
        </p:nvCxnSpPr>
        <p:spPr>
          <a:xfrm rot="5400000" flipH="1" flipV="1">
            <a:off x="2603614" y="2258147"/>
            <a:ext cx="645129" cy="309227"/>
          </a:xfrm>
          <a:prstGeom prst="curvedConnector2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구부러진 연결선 12"/>
          <p:cNvCxnSpPr>
            <a:stCxn id="9" idx="1"/>
            <a:endCxn id="11" idx="1"/>
          </p:cNvCxnSpPr>
          <p:nvPr/>
        </p:nvCxnSpPr>
        <p:spPr>
          <a:xfrm rot="10800000" flipH="1">
            <a:off x="2574292" y="2090196"/>
            <a:ext cx="506500" cy="1882883"/>
          </a:xfrm>
          <a:prstGeom prst="curvedConnector3">
            <a:avLst>
              <a:gd name="adj1" fmla="val -45133"/>
            </a:avLst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stCxn id="11" idx="3"/>
            <a:endCxn id="10" idx="1"/>
          </p:cNvCxnSpPr>
          <p:nvPr/>
        </p:nvCxnSpPr>
        <p:spPr>
          <a:xfrm>
            <a:off x="4143904" y="2090195"/>
            <a:ext cx="1263158" cy="236747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407062" y="2792535"/>
            <a:ext cx="1338828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rgbClr val="002060"/>
                </a:solidFill>
              </a:rPr>
              <a:t>c.sum</a:t>
            </a:r>
            <a:r>
              <a:rPr lang="ko-KR" altLang="en-US" sz="1400" dirty="0">
                <a:solidFill>
                  <a:srgbClr val="002060"/>
                </a:solidFill>
              </a:rPr>
              <a:t>(</a:t>
            </a:r>
            <a:r>
              <a:rPr lang="ko-KR" altLang="en-US" sz="1400" dirty="0" err="1">
                <a:solidFill>
                  <a:srgbClr val="002060"/>
                </a:solidFill>
              </a:rPr>
              <a:t>axis</a:t>
            </a:r>
            <a:r>
              <a:rPr lang="ko-KR" altLang="en-US" sz="1400" dirty="0">
                <a:solidFill>
                  <a:srgbClr val="002060"/>
                </a:solidFill>
              </a:rPr>
              <a:t>=</a:t>
            </a:r>
            <a:r>
              <a:rPr lang="en-US" altLang="ko-KR" sz="1400" dirty="0">
                <a:solidFill>
                  <a:srgbClr val="002060"/>
                </a:solidFill>
              </a:rPr>
              <a:t>1</a:t>
            </a:r>
            <a:r>
              <a:rPr lang="ko-KR" altLang="en-US" sz="14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407062" y="3087852"/>
            <a:ext cx="187220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[[12, 15,</a:t>
            </a:r>
            <a:r>
              <a:rPr lang="en-US" altLang="ko-KR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18</a:t>
            </a: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21],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[48, 51, 54, 57]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107866" y="2735324"/>
            <a:ext cx="295052" cy="814193"/>
          </a:xfrm>
          <a:prstGeom prst="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0897" y="3776700"/>
            <a:ext cx="1289135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</a:rPr>
              <a:t>2+6+10 = 18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cxnSp>
        <p:nvCxnSpPr>
          <p:cNvPr id="19" name="구부러진 연결선 18"/>
          <p:cNvCxnSpPr>
            <a:stCxn id="17" idx="2"/>
            <a:endCxn id="18" idx="1"/>
          </p:cNvCxnSpPr>
          <p:nvPr/>
        </p:nvCxnSpPr>
        <p:spPr>
          <a:xfrm rot="16200000" flipH="1">
            <a:off x="3802608" y="3002300"/>
            <a:ext cx="381072" cy="1475505"/>
          </a:xfrm>
          <a:prstGeom prst="curved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18" idx="3"/>
            <a:endCxn id="16" idx="2"/>
          </p:cNvCxnSpPr>
          <p:nvPr/>
        </p:nvCxnSpPr>
        <p:spPr>
          <a:xfrm flipV="1">
            <a:off x="6020032" y="3549517"/>
            <a:ext cx="323134" cy="381072"/>
          </a:xfrm>
          <a:prstGeom prst="curved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7062" y="4484710"/>
            <a:ext cx="187220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  <a:prstDash val="sysDash"/>
          </a:ln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[[ 6, </a:t>
            </a:r>
            <a:r>
              <a:rPr lang="en-US" altLang="ko-KR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38],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[54, 70, 86]]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407062" y="4176976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rgbClr val="00B050"/>
                </a:solidFill>
              </a:rPr>
              <a:t>c.sum</a:t>
            </a:r>
            <a:r>
              <a:rPr lang="ko-KR" altLang="en-US" sz="1400" dirty="0">
                <a:solidFill>
                  <a:srgbClr val="00B050"/>
                </a:solidFill>
              </a:rPr>
              <a:t>(</a:t>
            </a:r>
            <a:r>
              <a:rPr lang="ko-KR" altLang="en-US" sz="1400" dirty="0" err="1">
                <a:solidFill>
                  <a:srgbClr val="00B050"/>
                </a:solidFill>
              </a:rPr>
              <a:t>axis</a:t>
            </a:r>
            <a:r>
              <a:rPr lang="ko-KR" altLang="en-US" sz="1400" dirty="0">
                <a:solidFill>
                  <a:srgbClr val="00B050"/>
                </a:solidFill>
              </a:rPr>
              <a:t>=</a:t>
            </a:r>
            <a:r>
              <a:rPr lang="en-US" altLang="ko-KR" sz="1400" dirty="0">
                <a:solidFill>
                  <a:srgbClr val="00B050"/>
                </a:solidFill>
              </a:rPr>
              <a:t>2</a:t>
            </a:r>
            <a:r>
              <a:rPr lang="ko-KR" altLang="en-US" sz="140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06546" y="3027931"/>
            <a:ext cx="2153820" cy="25731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440827" y="4986813"/>
            <a:ext cx="140615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</a:rPr>
              <a:t>4+5+6+7 = 22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cxnSp>
        <p:nvCxnSpPr>
          <p:cNvPr id="25" name="구부러진 연결선 24"/>
          <p:cNvCxnSpPr>
            <a:stCxn id="23" idx="2"/>
            <a:endCxn id="24" idx="1"/>
          </p:cNvCxnSpPr>
          <p:nvPr/>
        </p:nvCxnSpPr>
        <p:spPr>
          <a:xfrm rot="16200000" flipH="1">
            <a:off x="2284413" y="3984287"/>
            <a:ext cx="1855457" cy="457371"/>
          </a:xfrm>
          <a:prstGeom prst="curvedConnector2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>
            <a:stCxn id="24" idx="3"/>
            <a:endCxn id="21" idx="1"/>
          </p:cNvCxnSpPr>
          <p:nvPr/>
        </p:nvCxnSpPr>
        <p:spPr>
          <a:xfrm flipV="1">
            <a:off x="4846981" y="4715543"/>
            <a:ext cx="560081" cy="425159"/>
          </a:xfrm>
          <a:prstGeom prst="curvedConnector3">
            <a:avLst>
              <a:gd name="adj1" fmla="val 50000"/>
            </a:avLst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627043" y="1700808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행과 열이 같고 면을 따라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27043" y="2781377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030A0"/>
                </a:solidFill>
              </a:rPr>
              <a:t>면과 열이 같고 행을 따라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27043" y="4170566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50"/>
                </a:solidFill>
              </a:rPr>
              <a:t>면과 행이 같고 열을 따라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030005" y="2017336"/>
            <a:ext cx="229393" cy="216817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381946" y="3110845"/>
            <a:ext cx="245097" cy="203124"/>
          </a:xfrm>
          <a:prstGeom prst="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986021" y="4506011"/>
            <a:ext cx="282804" cy="20967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718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범용 함수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수학 함수</a:t>
            </a:r>
            <a:r>
              <a:rPr lang="en-US" altLang="ko-KR" dirty="0"/>
              <a:t>, </a:t>
            </a:r>
            <a:r>
              <a:rPr lang="ko-KR" altLang="en-US" dirty="0"/>
              <a:t>삼각 함수</a:t>
            </a:r>
            <a:r>
              <a:rPr lang="en-US" altLang="ko-KR" dirty="0"/>
              <a:t>, </a:t>
            </a:r>
            <a:r>
              <a:rPr lang="ko-KR" altLang="en-US" dirty="0"/>
              <a:t>비트 함수</a:t>
            </a:r>
            <a:r>
              <a:rPr lang="en-US" altLang="ko-KR" dirty="0"/>
              <a:t>, </a:t>
            </a:r>
            <a:r>
              <a:rPr lang="ko-KR" altLang="en-US" dirty="0"/>
              <a:t>비교 함수</a:t>
            </a:r>
            <a:r>
              <a:rPr lang="en-US" altLang="ko-KR" dirty="0"/>
              <a:t>, </a:t>
            </a:r>
            <a:r>
              <a:rPr lang="ko-KR" altLang="en-US" dirty="0"/>
              <a:t>부동 함수 등이 있음</a:t>
            </a:r>
            <a:endParaRPr lang="en-US" altLang="ko-KR" dirty="0"/>
          </a:p>
          <a:p>
            <a:r>
              <a:rPr lang="ko-KR" altLang="en-US" dirty="0"/>
              <a:t>배열의 각 요소마다 적용되어 배열을 출력함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2.7. </a:t>
            </a:r>
            <a:r>
              <a:rPr lang="ko-KR" altLang="en-US" dirty="0"/>
              <a:t>범용 함수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34" y="2132856"/>
            <a:ext cx="7578212" cy="413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26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출력 인수의 사용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범용함수들은 함수의 마지막 인수로 결과를 저장할 변수를 지정할 수 있음</a:t>
            </a:r>
            <a:endParaRPr lang="en-US" altLang="ko-KR" dirty="0"/>
          </a:p>
          <a:p>
            <a:pPr lvl="1"/>
            <a:r>
              <a:rPr lang="en-US" altLang="ko-KR" i="1" dirty="0" err="1"/>
              <a:t>function_name</a:t>
            </a:r>
            <a:r>
              <a:rPr lang="en-US" altLang="ko-KR" i="1" dirty="0"/>
              <a:t>(x1, x2</a:t>
            </a:r>
            <a:r>
              <a:rPr lang="en-US" altLang="ko-KR" i="1" dirty="0">
                <a:solidFill>
                  <a:srgbClr val="FF0000"/>
                </a:solidFill>
              </a:rPr>
              <a:t>[, output]</a:t>
            </a:r>
            <a:r>
              <a:rPr lang="en-US" altLang="ko-KR" i="1" dirty="0"/>
              <a:t>)</a:t>
            </a:r>
          </a:p>
          <a:p>
            <a:r>
              <a:rPr lang="ko-KR" altLang="en-US" dirty="0"/>
              <a:t>출력 인수의 지정은 많은 양의 데이터를 연산해야 할 경우 메모리를 절약할 수 있음</a:t>
            </a:r>
            <a:endParaRPr lang="en-US" altLang="ko-KR" dirty="0"/>
          </a:p>
          <a:p>
            <a:r>
              <a:rPr lang="ko-KR" altLang="en-US" dirty="0"/>
              <a:t>다음 수식들은 모두 동일함</a:t>
            </a:r>
            <a:endParaRPr lang="en-US" altLang="ko-KR" dirty="0"/>
          </a:p>
          <a:p>
            <a:pPr lvl="1"/>
            <a:r>
              <a:rPr lang="en-US" altLang="ko-KR" dirty="0"/>
              <a:t>G = A * B + C</a:t>
            </a:r>
          </a:p>
          <a:p>
            <a:pPr lvl="1"/>
            <a:r>
              <a:rPr lang="fr-FR" altLang="ko-KR" dirty="0"/>
              <a:t>T1 = A * B; G = T1 + C; del T1</a:t>
            </a:r>
          </a:p>
          <a:p>
            <a:pPr lvl="1"/>
            <a:r>
              <a:rPr lang="en-US" altLang="ko-KR" dirty="0"/>
              <a:t>G = A + B; add(G, C, G)</a:t>
            </a:r>
          </a:p>
          <a:p>
            <a:pPr lvl="1"/>
            <a:r>
              <a:rPr lang="en-US" altLang="ko-KR" dirty="0"/>
              <a:t>G = A * B; G += C</a:t>
            </a:r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2.7. </a:t>
            </a:r>
            <a:r>
              <a:rPr lang="ko-KR" altLang="en-US" dirty="0"/>
              <a:t>범용 함수</a:t>
            </a:r>
          </a:p>
        </p:txBody>
      </p:sp>
    </p:spTree>
    <p:extLst>
      <p:ext uri="{BB962C8B-B14F-4D97-AF65-F5344CB8AC3E}">
        <p14:creationId xmlns:p14="http://schemas.microsoft.com/office/powerpoint/2010/main" val="593152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출력 인수의 사용과 메모리 사용량 및 실행시간 비교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en-US" altLang="ko-KR" dirty="0" err="1"/>
              <a:t>memory_profiler</a:t>
            </a:r>
            <a:r>
              <a:rPr lang="en-US" altLang="ko-KR" dirty="0"/>
              <a:t> </a:t>
            </a:r>
            <a:r>
              <a:rPr lang="ko-KR" altLang="en-US" dirty="0"/>
              <a:t>패키지를 이용한 메모리 사용량 측정</a:t>
            </a:r>
            <a:endParaRPr lang="en-US" altLang="ko-KR" dirty="0"/>
          </a:p>
          <a:p>
            <a:pPr lvl="1" fontAlgn="base"/>
            <a:r>
              <a:rPr lang="en-US" altLang="ko-KR" dirty="0"/>
              <a:t>%</a:t>
            </a:r>
            <a:r>
              <a:rPr lang="en-US" altLang="ko-KR" dirty="0" err="1"/>
              <a:t>memit</a:t>
            </a:r>
            <a:r>
              <a:rPr lang="en-US" altLang="ko-KR" dirty="0"/>
              <a:t> </a:t>
            </a:r>
            <a:r>
              <a:rPr lang="en-US" altLang="ko-KR" i="1" dirty="0"/>
              <a:t>expression</a:t>
            </a:r>
          </a:p>
          <a:p>
            <a:pPr fontAlgn="base"/>
            <a:r>
              <a:rPr lang="ko-KR" altLang="en-US" dirty="0"/>
              <a:t>셀</a:t>
            </a:r>
            <a:r>
              <a:rPr lang="en-US" altLang="ko-KR" dirty="0"/>
              <a:t> </a:t>
            </a:r>
            <a:r>
              <a:rPr lang="ko-KR" altLang="en-US" dirty="0"/>
              <a:t>실행시간 측정</a:t>
            </a:r>
            <a:endParaRPr lang="en-US" altLang="ko-KR" dirty="0"/>
          </a:p>
          <a:p>
            <a:pPr lvl="1" fontAlgn="base"/>
            <a:r>
              <a:rPr lang="ko-KR" altLang="en-US" dirty="0"/>
              <a:t>셀의 맨 위에 </a:t>
            </a:r>
            <a:r>
              <a:rPr lang="en-US" altLang="ko-KR" dirty="0"/>
              <a:t>%%time </a:t>
            </a:r>
            <a:r>
              <a:rPr lang="ko-KR" altLang="en-US" dirty="0"/>
              <a:t>입력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>
              <a:buFont typeface="Wingdings" panose="05000000000000000000" pitchFamily="2" charset="2"/>
              <a:buChar char="v"/>
            </a:pPr>
            <a:r>
              <a:rPr lang="ko-KR" altLang="en-US" sz="2000" dirty="0" err="1"/>
              <a:t>실행시간과</a:t>
            </a:r>
            <a:r>
              <a:rPr lang="ko-KR" altLang="en-US" sz="2000" dirty="0"/>
              <a:t> 메모리 사용량의</a:t>
            </a:r>
            <a:br>
              <a:rPr lang="en-US" altLang="ko-KR" sz="2000" dirty="0"/>
            </a:br>
            <a:r>
              <a:rPr lang="ko-KR" altLang="en-US" sz="2000" dirty="0"/>
              <a:t>정확한</a:t>
            </a:r>
            <a:r>
              <a:rPr lang="en-US" altLang="ko-KR" sz="2000" dirty="0"/>
              <a:t> </a:t>
            </a:r>
            <a:r>
              <a:rPr lang="ko-KR" altLang="en-US" sz="2000" dirty="0"/>
              <a:t>비교를 하려면</a:t>
            </a:r>
            <a:br>
              <a:rPr lang="en-US" altLang="ko-KR" sz="2000" dirty="0"/>
            </a:br>
            <a:r>
              <a:rPr lang="ko-KR" altLang="en-US" sz="2000" dirty="0"/>
              <a:t>각각 다른 커널에서 실행</a:t>
            </a:r>
            <a:br>
              <a:rPr lang="en-US" altLang="ko-KR" sz="2000" dirty="0"/>
            </a:br>
            <a:r>
              <a:rPr lang="ko-KR" altLang="en-US" sz="2000" dirty="0"/>
              <a:t>시켜야 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2.7. </a:t>
            </a:r>
            <a:r>
              <a:rPr lang="ko-KR" altLang="en-US" dirty="0"/>
              <a:t>범용 함수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919" y="1556791"/>
            <a:ext cx="5528903" cy="473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94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 err="1"/>
              <a:t>넘파이의</a:t>
            </a:r>
            <a:r>
              <a:rPr lang="ko-KR" altLang="en-US" dirty="0"/>
              <a:t> 범용 함수들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범용 함수</a:t>
            </a:r>
            <a:r>
              <a:rPr lang="en-US" altLang="ko-KR" dirty="0"/>
              <a:t>(</a:t>
            </a:r>
            <a:r>
              <a:rPr lang="en-US" altLang="ko-KR" dirty="0" err="1"/>
              <a:t>ufunc</a:t>
            </a:r>
            <a:r>
              <a:rPr lang="en-US" altLang="ko-KR" dirty="0"/>
              <a:t>)</a:t>
            </a:r>
            <a:r>
              <a:rPr lang="ko-KR" altLang="en-US" dirty="0"/>
              <a:t>는 배열 데이터의 연산</a:t>
            </a:r>
            <a:r>
              <a:rPr lang="en-US" altLang="ko-KR" dirty="0"/>
              <a:t>(array broadcasting), </a:t>
            </a:r>
            <a:r>
              <a:rPr lang="ko-KR" altLang="en-US" dirty="0"/>
              <a:t>형 변환</a:t>
            </a:r>
            <a:r>
              <a:rPr lang="en-US" altLang="ko-KR" dirty="0"/>
              <a:t>(type casting) </a:t>
            </a:r>
            <a:r>
              <a:rPr lang="ko-KR" altLang="en-US" dirty="0"/>
              <a:t>및 몇 가지 다른 표준 기능을 지원하는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  <a:r>
              <a:rPr lang="en-US" altLang="ko-KR" dirty="0"/>
              <a:t>(</a:t>
            </a:r>
            <a:r>
              <a:rPr lang="en-US" altLang="ko-KR" dirty="0" err="1"/>
              <a:t>ndarrays</a:t>
            </a:r>
            <a:r>
              <a:rPr lang="en-US" altLang="ko-KR" dirty="0"/>
              <a:t>)</a:t>
            </a:r>
            <a:r>
              <a:rPr lang="ko-KR" altLang="en-US" dirty="0"/>
              <a:t>에서 작동하는 함수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범용함수들은 </a:t>
            </a:r>
            <a:r>
              <a:rPr lang="ko-KR" altLang="en-US" dirty="0" err="1"/>
              <a:t>넘파이</a:t>
            </a:r>
            <a:r>
              <a:rPr lang="ko-KR" altLang="en-US" dirty="0"/>
              <a:t> 배열의 요소별로 작동합니다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ufunc</a:t>
            </a:r>
            <a:r>
              <a:rPr lang="ko-KR" altLang="en-US" dirty="0"/>
              <a:t>는 고정 된 수의 특정 입력을 가져 와서 고정 된 수의 특정 출력을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https://docs.scipy.org/doc/numpy/reference/ufuncs.html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2.7. </a:t>
            </a:r>
            <a:r>
              <a:rPr lang="ko-KR" altLang="en-US" dirty="0"/>
              <a:t>범용 함수</a:t>
            </a:r>
          </a:p>
        </p:txBody>
      </p:sp>
    </p:spTree>
    <p:extLst>
      <p:ext uri="{BB962C8B-B14F-4D97-AF65-F5344CB8AC3E}">
        <p14:creationId xmlns:p14="http://schemas.microsoft.com/office/powerpoint/2010/main" val="1830891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배열과 스칼라 연산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가장 간단한 예제는 배열과 스칼라 값이 연산에서 결합될 때 발생</a:t>
            </a:r>
            <a:endParaRPr lang="en-US" altLang="ko-KR" dirty="0"/>
          </a:p>
          <a:p>
            <a:r>
              <a:rPr lang="ko-KR" altLang="en-US" dirty="0"/>
              <a:t>연산 시 메모리 사용량을 줄임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2.8. </a:t>
            </a:r>
            <a:r>
              <a:rPr lang="ko-KR" altLang="en-US" dirty="0" err="1"/>
              <a:t>브로드</a:t>
            </a:r>
            <a:r>
              <a:rPr lang="ko-KR" altLang="en-US" dirty="0"/>
              <a:t> 캐스팅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2261482" y="2037519"/>
            <a:ext cx="5671962" cy="1521460"/>
            <a:chOff x="1496616" y="1700808"/>
            <a:chExt cx="5671962" cy="1521460"/>
          </a:xfrm>
        </p:grpSpPr>
        <p:sp>
          <p:nvSpPr>
            <p:cNvPr id="7" name="정육면체 6"/>
            <p:cNvSpPr/>
            <p:nvPr/>
          </p:nvSpPr>
          <p:spPr>
            <a:xfrm>
              <a:off x="1496616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정육면체 7"/>
            <p:cNvSpPr/>
            <p:nvPr/>
          </p:nvSpPr>
          <p:spPr>
            <a:xfrm>
              <a:off x="1928664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정육면체 8"/>
            <p:cNvSpPr/>
            <p:nvPr/>
          </p:nvSpPr>
          <p:spPr>
            <a:xfrm>
              <a:off x="2360712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28664" y="170080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 (3)</a:t>
              </a:r>
              <a:endParaRPr lang="ko-KR" altLang="en-US" dirty="0"/>
            </a:p>
          </p:txBody>
        </p:sp>
        <p:sp>
          <p:nvSpPr>
            <p:cNvPr id="11" name="정육면체 10"/>
            <p:cNvSpPr/>
            <p:nvPr/>
          </p:nvSpPr>
          <p:spPr>
            <a:xfrm>
              <a:off x="3584972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정육면체 11"/>
            <p:cNvSpPr/>
            <p:nvPr/>
          </p:nvSpPr>
          <p:spPr>
            <a:xfrm>
              <a:off x="4017020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정육면체 12"/>
            <p:cNvSpPr/>
            <p:nvPr/>
          </p:nvSpPr>
          <p:spPr>
            <a:xfrm>
              <a:off x="4449068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7020" y="1700808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 (1)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80792" y="2132856"/>
              <a:ext cx="3401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*</a:t>
              </a:r>
              <a:endParaRPr lang="ko-KR" altLang="en-US" sz="2000" b="1" dirty="0"/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>
              <a:off x="3584972" y="2852936"/>
              <a:ext cx="14401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872880" y="2852936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/>
                <a:t>stretch</a:t>
              </a:r>
              <a:endParaRPr lang="ko-KR" altLang="en-US" i="1" dirty="0"/>
            </a:p>
          </p:txBody>
        </p:sp>
        <p:sp>
          <p:nvSpPr>
            <p:cNvPr id="19" name="정육면체 18"/>
            <p:cNvSpPr/>
            <p:nvPr/>
          </p:nvSpPr>
          <p:spPr>
            <a:xfrm>
              <a:off x="5728418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정육면체 19"/>
            <p:cNvSpPr/>
            <p:nvPr/>
          </p:nvSpPr>
          <p:spPr>
            <a:xfrm>
              <a:off x="6160466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정육면체 20"/>
            <p:cNvSpPr/>
            <p:nvPr/>
          </p:nvSpPr>
          <p:spPr>
            <a:xfrm>
              <a:off x="6592514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6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61112" y="1700808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result (3)</a:t>
              </a:r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24238" y="2132856"/>
              <a:ext cx="3529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=</a:t>
              </a:r>
              <a:endParaRPr lang="ko-KR" altLang="en-US" sz="2000" b="1" dirty="0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021" y="3522358"/>
            <a:ext cx="2788165" cy="270871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55" y="3559160"/>
            <a:ext cx="2963813" cy="267240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907247" y="5511487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브로드</a:t>
            </a:r>
            <a:r>
              <a:rPr lang="ko-KR" altLang="en-US" dirty="0">
                <a:solidFill>
                  <a:srgbClr val="FF0000"/>
                </a:solidFill>
              </a:rPr>
              <a:t> 캐스팅 예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160772" y="3880813"/>
            <a:ext cx="816630" cy="268267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160772" y="4506238"/>
            <a:ext cx="816630" cy="268267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160771" y="5526891"/>
            <a:ext cx="1181971" cy="264309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583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 err="1"/>
              <a:t>브로드</a:t>
            </a:r>
            <a:r>
              <a:rPr lang="ko-KR" altLang="en-US" dirty="0"/>
              <a:t> 캐스팅 규칙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‘</a:t>
            </a:r>
            <a:r>
              <a:rPr lang="ko-KR" altLang="en-US" dirty="0" err="1"/>
              <a:t>브로드</a:t>
            </a:r>
            <a:r>
              <a:rPr lang="ko-KR" altLang="en-US" dirty="0"/>
              <a:t> 캐스팅하려면 연산의 두 배열에 대한 후미 축의 크기가 동일한 크기이거나 둘 중 하나가 </a:t>
            </a:r>
            <a:r>
              <a:rPr lang="en-US" altLang="ko-KR" dirty="0"/>
              <a:t>1</a:t>
            </a:r>
            <a:r>
              <a:rPr lang="ko-KR" altLang="en-US" dirty="0"/>
              <a:t>이어야 한다</a:t>
            </a:r>
            <a:r>
              <a:rPr lang="en-US" altLang="ko-KR" dirty="0"/>
              <a:t>.’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2.8. </a:t>
            </a:r>
            <a:r>
              <a:rPr lang="ko-KR" altLang="en-US" dirty="0" err="1"/>
              <a:t>브로드</a:t>
            </a:r>
            <a:r>
              <a:rPr lang="ko-KR" altLang="en-US" dirty="0"/>
              <a:t> 캐스팅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4" y="1975032"/>
            <a:ext cx="4140627" cy="3271800"/>
          </a:xfrm>
          <a:prstGeom prst="rect">
            <a:avLst/>
          </a:prstGeom>
        </p:spPr>
      </p:pic>
      <p:grpSp>
        <p:nvGrpSpPr>
          <p:cNvPr id="111" name="그룹 110"/>
          <p:cNvGrpSpPr/>
          <p:nvPr/>
        </p:nvGrpSpPr>
        <p:grpSpPr>
          <a:xfrm>
            <a:off x="3728659" y="3937669"/>
            <a:ext cx="5976341" cy="2223744"/>
            <a:chOff x="1856979" y="1484834"/>
            <a:chExt cx="5976341" cy="2223744"/>
          </a:xfrm>
        </p:grpSpPr>
        <p:sp>
          <p:nvSpPr>
            <p:cNvPr id="114" name="정육면체 113"/>
            <p:cNvSpPr/>
            <p:nvPr/>
          </p:nvSpPr>
          <p:spPr>
            <a:xfrm>
              <a:off x="1856979" y="313251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5" name="정육면체 114"/>
            <p:cNvSpPr/>
            <p:nvPr/>
          </p:nvSpPr>
          <p:spPr>
            <a:xfrm>
              <a:off x="2289027" y="313251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6" name="정육면체 115"/>
            <p:cNvSpPr/>
            <p:nvPr/>
          </p:nvSpPr>
          <p:spPr>
            <a:xfrm>
              <a:off x="2721075" y="313251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172556" y="1484834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 (4x3)</a:t>
              </a:r>
              <a:endParaRPr lang="ko-KR" altLang="en-US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377383" y="1484834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 (3)</a:t>
              </a:r>
              <a:endParaRPr lang="ko-KR" altLang="en-US" dirty="0"/>
            </a:p>
          </p:txBody>
        </p:sp>
        <p:cxnSp>
          <p:nvCxnSpPr>
            <p:cNvPr id="119" name="직선 화살표 연결선 118"/>
            <p:cNvCxnSpPr/>
            <p:nvPr/>
          </p:nvCxnSpPr>
          <p:spPr>
            <a:xfrm>
              <a:off x="5530010" y="2272566"/>
              <a:ext cx="0" cy="1154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 rot="5400000">
              <a:off x="5255451" y="2640772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/>
                <a:t>stretch</a:t>
              </a:r>
              <a:endParaRPr lang="ko-KR" altLang="en-US" i="1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436784" y="1484834"/>
              <a:ext cx="1396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result (4x3)</a:t>
              </a:r>
              <a:endParaRPr lang="ko-KR" altLang="en-US" dirty="0"/>
            </a:p>
          </p:txBody>
        </p:sp>
        <p:sp>
          <p:nvSpPr>
            <p:cNvPr id="122" name="정육면체 121"/>
            <p:cNvSpPr/>
            <p:nvPr/>
          </p:nvSpPr>
          <p:spPr>
            <a:xfrm>
              <a:off x="1856979" y="270350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정육면체 122"/>
            <p:cNvSpPr/>
            <p:nvPr/>
          </p:nvSpPr>
          <p:spPr>
            <a:xfrm>
              <a:off x="2289027" y="270350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정육면체 123"/>
            <p:cNvSpPr/>
            <p:nvPr/>
          </p:nvSpPr>
          <p:spPr>
            <a:xfrm>
              <a:off x="2721075" y="270350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정육면체 124"/>
            <p:cNvSpPr/>
            <p:nvPr/>
          </p:nvSpPr>
          <p:spPr>
            <a:xfrm>
              <a:off x="1856979" y="227803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정육면체 125"/>
            <p:cNvSpPr/>
            <p:nvPr/>
          </p:nvSpPr>
          <p:spPr>
            <a:xfrm>
              <a:off x="2289027" y="227803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정육면체 126"/>
            <p:cNvSpPr/>
            <p:nvPr/>
          </p:nvSpPr>
          <p:spPr>
            <a:xfrm>
              <a:off x="2721075" y="227803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8" name="정육면체 127"/>
            <p:cNvSpPr/>
            <p:nvPr/>
          </p:nvSpPr>
          <p:spPr>
            <a:xfrm>
              <a:off x="1856979" y="185868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9" name="정육면체 128"/>
            <p:cNvSpPr/>
            <p:nvPr/>
          </p:nvSpPr>
          <p:spPr>
            <a:xfrm>
              <a:off x="2289027" y="185868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0" name="정육면체 129"/>
            <p:cNvSpPr/>
            <p:nvPr/>
          </p:nvSpPr>
          <p:spPr>
            <a:xfrm>
              <a:off x="2721075" y="185868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1" name="정육면체 130"/>
            <p:cNvSpPr/>
            <p:nvPr/>
          </p:nvSpPr>
          <p:spPr>
            <a:xfrm>
              <a:off x="3945335" y="312346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" name="정육면체 131"/>
            <p:cNvSpPr/>
            <p:nvPr/>
          </p:nvSpPr>
          <p:spPr>
            <a:xfrm>
              <a:off x="4377383" y="312346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" name="정육면체 132"/>
            <p:cNvSpPr/>
            <p:nvPr/>
          </p:nvSpPr>
          <p:spPr>
            <a:xfrm>
              <a:off x="4809431" y="312346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" name="정육면체 133"/>
            <p:cNvSpPr/>
            <p:nvPr/>
          </p:nvSpPr>
          <p:spPr>
            <a:xfrm>
              <a:off x="3945335" y="269445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" name="정육면체 134"/>
            <p:cNvSpPr/>
            <p:nvPr/>
          </p:nvSpPr>
          <p:spPr>
            <a:xfrm>
              <a:off x="4377383" y="269445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" name="정육면체 135"/>
            <p:cNvSpPr/>
            <p:nvPr/>
          </p:nvSpPr>
          <p:spPr>
            <a:xfrm>
              <a:off x="4809431" y="269445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" name="정육면체 136"/>
            <p:cNvSpPr/>
            <p:nvPr/>
          </p:nvSpPr>
          <p:spPr>
            <a:xfrm>
              <a:off x="3945335" y="226422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8" name="정육면체 137"/>
            <p:cNvSpPr/>
            <p:nvPr/>
          </p:nvSpPr>
          <p:spPr>
            <a:xfrm>
              <a:off x="4377383" y="226422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9" name="정육면체 138"/>
            <p:cNvSpPr/>
            <p:nvPr/>
          </p:nvSpPr>
          <p:spPr>
            <a:xfrm>
              <a:off x="4809431" y="226422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0" name="정육면체 139"/>
            <p:cNvSpPr/>
            <p:nvPr/>
          </p:nvSpPr>
          <p:spPr>
            <a:xfrm>
              <a:off x="3945335" y="184487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1" name="정육면체 140"/>
            <p:cNvSpPr/>
            <p:nvPr/>
          </p:nvSpPr>
          <p:spPr>
            <a:xfrm>
              <a:off x="4377383" y="184487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2" name="정육면체 141"/>
            <p:cNvSpPr/>
            <p:nvPr/>
          </p:nvSpPr>
          <p:spPr>
            <a:xfrm>
              <a:off x="4809431" y="184487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3" name="정육면체 142"/>
            <p:cNvSpPr/>
            <p:nvPr/>
          </p:nvSpPr>
          <p:spPr>
            <a:xfrm>
              <a:off x="6313314" y="3118706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4" name="정육면체 143"/>
            <p:cNvSpPr/>
            <p:nvPr/>
          </p:nvSpPr>
          <p:spPr>
            <a:xfrm>
              <a:off x="6745362" y="3118706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5" name="정육면체 144"/>
            <p:cNvSpPr/>
            <p:nvPr/>
          </p:nvSpPr>
          <p:spPr>
            <a:xfrm>
              <a:off x="7177410" y="3118706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6" name="정육면체 145"/>
            <p:cNvSpPr/>
            <p:nvPr/>
          </p:nvSpPr>
          <p:spPr>
            <a:xfrm>
              <a:off x="6313314" y="2689696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7" name="정육면체 146"/>
            <p:cNvSpPr/>
            <p:nvPr/>
          </p:nvSpPr>
          <p:spPr>
            <a:xfrm>
              <a:off x="6745362" y="2689696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8" name="정육면체 147"/>
            <p:cNvSpPr/>
            <p:nvPr/>
          </p:nvSpPr>
          <p:spPr>
            <a:xfrm>
              <a:off x="7177410" y="2689696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9" name="정육면체 148"/>
            <p:cNvSpPr/>
            <p:nvPr/>
          </p:nvSpPr>
          <p:spPr>
            <a:xfrm>
              <a:off x="6313314" y="226422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0" name="정육면체 149"/>
            <p:cNvSpPr/>
            <p:nvPr/>
          </p:nvSpPr>
          <p:spPr>
            <a:xfrm>
              <a:off x="6745362" y="226422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1" name="정육면체 150"/>
            <p:cNvSpPr/>
            <p:nvPr/>
          </p:nvSpPr>
          <p:spPr>
            <a:xfrm>
              <a:off x="7177410" y="226422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2" name="정육면체 151"/>
            <p:cNvSpPr/>
            <p:nvPr/>
          </p:nvSpPr>
          <p:spPr>
            <a:xfrm>
              <a:off x="6313314" y="184487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3" name="정육면체 152"/>
            <p:cNvSpPr/>
            <p:nvPr/>
          </p:nvSpPr>
          <p:spPr>
            <a:xfrm>
              <a:off x="6745362" y="184487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4" name="정육면체 153"/>
            <p:cNvSpPr/>
            <p:nvPr/>
          </p:nvSpPr>
          <p:spPr>
            <a:xfrm>
              <a:off x="7177410" y="184487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3414228" y="2523455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+</a:t>
              </a:r>
              <a:endParaRPr lang="ko-KR" altLang="en-US" sz="2400" b="1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782207" y="2523455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=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14534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 err="1"/>
              <a:t>브로드</a:t>
            </a:r>
            <a:r>
              <a:rPr lang="ko-KR" altLang="en-US" dirty="0"/>
              <a:t> 캐스팅 규칙</a:t>
            </a:r>
          </a:p>
        </p:txBody>
      </p:sp>
      <p:sp>
        <p:nvSpPr>
          <p:cNvPr id="163" name="텍스트 개체 틀 16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두 배열의 바깥 쪽</a:t>
            </a:r>
            <a:r>
              <a:rPr lang="en-US" altLang="ko-KR" dirty="0"/>
              <a:t>(</a:t>
            </a:r>
            <a:r>
              <a:rPr lang="ko-KR" altLang="en-US" dirty="0"/>
              <a:t>또는 다른 모든 바깥 쪽</a:t>
            </a:r>
            <a:r>
              <a:rPr lang="en-US" altLang="ko-KR" dirty="0"/>
              <a:t>) </a:t>
            </a:r>
            <a:r>
              <a:rPr lang="ko-KR" altLang="en-US" dirty="0"/>
              <a:t>작업을 수행하는 편리한 방법을 제공함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2.8. </a:t>
            </a:r>
            <a:r>
              <a:rPr lang="ko-KR" altLang="en-US" dirty="0" err="1"/>
              <a:t>브로드</a:t>
            </a:r>
            <a:r>
              <a:rPr lang="ko-KR" altLang="en-US" dirty="0"/>
              <a:t> 캐스팅</a:t>
            </a: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27" y="1977699"/>
            <a:ext cx="4696949" cy="2599518"/>
          </a:xfrm>
          <a:prstGeom prst="rect">
            <a:avLst/>
          </a:prstGeom>
        </p:spPr>
      </p:pic>
      <p:grpSp>
        <p:nvGrpSpPr>
          <p:cNvPr id="116" name="그룹 115"/>
          <p:cNvGrpSpPr/>
          <p:nvPr/>
        </p:nvGrpSpPr>
        <p:grpSpPr>
          <a:xfrm>
            <a:off x="3584848" y="3540835"/>
            <a:ext cx="5982958" cy="2715182"/>
            <a:chOff x="1850362" y="3812149"/>
            <a:chExt cx="5982958" cy="2715182"/>
          </a:xfrm>
        </p:grpSpPr>
        <p:sp>
          <p:nvSpPr>
            <p:cNvPr id="117" name="정육면체 116"/>
            <p:cNvSpPr/>
            <p:nvPr/>
          </p:nvSpPr>
          <p:spPr>
            <a:xfrm>
              <a:off x="1850362" y="546141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정육면체 117"/>
            <p:cNvSpPr/>
            <p:nvPr/>
          </p:nvSpPr>
          <p:spPr>
            <a:xfrm>
              <a:off x="2274790" y="546141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9" name="정육면체 118"/>
            <p:cNvSpPr/>
            <p:nvPr/>
          </p:nvSpPr>
          <p:spPr>
            <a:xfrm>
              <a:off x="2706838" y="546141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144688" y="3812149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 (4x1)</a:t>
              </a:r>
              <a:endParaRPr lang="ko-KR" altLang="en-US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370766" y="3812149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 (3)</a:t>
              </a:r>
              <a:endParaRPr lang="ko-KR" altLang="en-US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414228" y="4911551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+</a:t>
              </a:r>
              <a:endParaRPr lang="ko-KR" altLang="en-US" sz="2400" b="1" dirty="0"/>
            </a:p>
          </p:txBody>
        </p:sp>
        <p:cxnSp>
          <p:nvCxnSpPr>
            <p:cNvPr id="123" name="직선 화살표 연결선 122"/>
            <p:cNvCxnSpPr/>
            <p:nvPr/>
          </p:nvCxnSpPr>
          <p:spPr>
            <a:xfrm>
              <a:off x="5523393" y="4599881"/>
              <a:ext cx="0" cy="1154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 rot="5400000">
              <a:off x="5248834" y="4968087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/>
                <a:t>stretch</a:t>
              </a:r>
              <a:endParaRPr lang="ko-KR" altLang="en-US" i="1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436784" y="3812149"/>
              <a:ext cx="1396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result (4x3)</a:t>
              </a:r>
              <a:endParaRPr lang="ko-KR" altLang="en-US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577984" y="424419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*</a:t>
              </a:r>
              <a:endParaRPr lang="ko-KR" altLang="en-US" dirty="0"/>
            </a:p>
          </p:txBody>
        </p:sp>
        <p:sp>
          <p:nvSpPr>
            <p:cNvPr id="127" name="정육면체 126"/>
            <p:cNvSpPr/>
            <p:nvPr/>
          </p:nvSpPr>
          <p:spPr>
            <a:xfrm>
              <a:off x="1850362" y="503240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8" name="정육면체 127"/>
            <p:cNvSpPr/>
            <p:nvPr/>
          </p:nvSpPr>
          <p:spPr>
            <a:xfrm>
              <a:off x="2274790" y="503240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9" name="정육면체 128"/>
            <p:cNvSpPr/>
            <p:nvPr/>
          </p:nvSpPr>
          <p:spPr>
            <a:xfrm>
              <a:off x="2706838" y="503240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0" name="정육면체 129"/>
            <p:cNvSpPr/>
            <p:nvPr/>
          </p:nvSpPr>
          <p:spPr>
            <a:xfrm>
              <a:off x="1850362" y="4605345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1" name="정육면체 130"/>
            <p:cNvSpPr/>
            <p:nvPr/>
          </p:nvSpPr>
          <p:spPr>
            <a:xfrm>
              <a:off x="2274790" y="4605345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" name="정육면체 131"/>
            <p:cNvSpPr/>
            <p:nvPr/>
          </p:nvSpPr>
          <p:spPr>
            <a:xfrm>
              <a:off x="2706838" y="4605345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" name="정육면체 132"/>
            <p:cNvSpPr/>
            <p:nvPr/>
          </p:nvSpPr>
          <p:spPr>
            <a:xfrm>
              <a:off x="1850362" y="418599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4" name="정육면체 133"/>
            <p:cNvSpPr/>
            <p:nvPr/>
          </p:nvSpPr>
          <p:spPr>
            <a:xfrm>
              <a:off x="2274790" y="418599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" name="정육면체 134"/>
            <p:cNvSpPr/>
            <p:nvPr/>
          </p:nvSpPr>
          <p:spPr>
            <a:xfrm>
              <a:off x="2706838" y="418599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" name="정육면체 135"/>
            <p:cNvSpPr/>
            <p:nvPr/>
          </p:nvSpPr>
          <p:spPr>
            <a:xfrm>
              <a:off x="3938718" y="545396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" name="정육면체 136"/>
            <p:cNvSpPr/>
            <p:nvPr/>
          </p:nvSpPr>
          <p:spPr>
            <a:xfrm>
              <a:off x="4363146" y="545396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8" name="정육면체 137"/>
            <p:cNvSpPr/>
            <p:nvPr/>
          </p:nvSpPr>
          <p:spPr>
            <a:xfrm>
              <a:off x="4795194" y="545396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9" name="정육면체 138"/>
            <p:cNvSpPr/>
            <p:nvPr/>
          </p:nvSpPr>
          <p:spPr>
            <a:xfrm>
              <a:off x="3938718" y="502495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0" name="정육면체 139"/>
            <p:cNvSpPr/>
            <p:nvPr/>
          </p:nvSpPr>
          <p:spPr>
            <a:xfrm>
              <a:off x="4363146" y="502495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1" name="정육면체 140"/>
            <p:cNvSpPr/>
            <p:nvPr/>
          </p:nvSpPr>
          <p:spPr>
            <a:xfrm>
              <a:off x="4795194" y="502495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2" name="정육면체 141"/>
            <p:cNvSpPr/>
            <p:nvPr/>
          </p:nvSpPr>
          <p:spPr>
            <a:xfrm>
              <a:off x="3938718" y="459153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3" name="정육면체 142"/>
            <p:cNvSpPr/>
            <p:nvPr/>
          </p:nvSpPr>
          <p:spPr>
            <a:xfrm>
              <a:off x="4363146" y="459153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4" name="정육면체 143"/>
            <p:cNvSpPr/>
            <p:nvPr/>
          </p:nvSpPr>
          <p:spPr>
            <a:xfrm>
              <a:off x="4795194" y="459153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5" name="정육면체 144"/>
            <p:cNvSpPr/>
            <p:nvPr/>
          </p:nvSpPr>
          <p:spPr>
            <a:xfrm>
              <a:off x="3938718" y="417218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6" name="정육면체 145"/>
            <p:cNvSpPr/>
            <p:nvPr/>
          </p:nvSpPr>
          <p:spPr>
            <a:xfrm>
              <a:off x="4363146" y="417218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7" name="정육면체 146"/>
            <p:cNvSpPr/>
            <p:nvPr/>
          </p:nvSpPr>
          <p:spPr>
            <a:xfrm>
              <a:off x="4795194" y="417218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8" name="정육면체 147"/>
            <p:cNvSpPr/>
            <p:nvPr/>
          </p:nvSpPr>
          <p:spPr>
            <a:xfrm>
              <a:off x="6313314" y="545396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9" name="정육면체 148"/>
            <p:cNvSpPr/>
            <p:nvPr/>
          </p:nvSpPr>
          <p:spPr>
            <a:xfrm>
              <a:off x="6745362" y="545396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0" name="정육면체 149"/>
            <p:cNvSpPr/>
            <p:nvPr/>
          </p:nvSpPr>
          <p:spPr>
            <a:xfrm>
              <a:off x="7177410" y="545396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1" name="정육면체 150"/>
            <p:cNvSpPr/>
            <p:nvPr/>
          </p:nvSpPr>
          <p:spPr>
            <a:xfrm>
              <a:off x="6313314" y="502495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2" name="정육면체 151"/>
            <p:cNvSpPr/>
            <p:nvPr/>
          </p:nvSpPr>
          <p:spPr>
            <a:xfrm>
              <a:off x="6745362" y="502495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3" name="정육면체 152"/>
            <p:cNvSpPr/>
            <p:nvPr/>
          </p:nvSpPr>
          <p:spPr>
            <a:xfrm>
              <a:off x="7177410" y="502495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4" name="정육면체 153"/>
            <p:cNvSpPr/>
            <p:nvPr/>
          </p:nvSpPr>
          <p:spPr>
            <a:xfrm>
              <a:off x="6313314" y="459153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5" name="정육면체 154"/>
            <p:cNvSpPr/>
            <p:nvPr/>
          </p:nvSpPr>
          <p:spPr>
            <a:xfrm>
              <a:off x="6745362" y="459153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6" name="정육면체 155"/>
            <p:cNvSpPr/>
            <p:nvPr/>
          </p:nvSpPr>
          <p:spPr>
            <a:xfrm>
              <a:off x="7177410" y="459153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7" name="정육면체 156"/>
            <p:cNvSpPr/>
            <p:nvPr/>
          </p:nvSpPr>
          <p:spPr>
            <a:xfrm>
              <a:off x="6313314" y="417218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8" name="정육면체 157"/>
            <p:cNvSpPr/>
            <p:nvPr/>
          </p:nvSpPr>
          <p:spPr>
            <a:xfrm>
              <a:off x="6745362" y="417218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9" name="정육면체 158"/>
            <p:cNvSpPr/>
            <p:nvPr/>
          </p:nvSpPr>
          <p:spPr>
            <a:xfrm>
              <a:off x="7177410" y="417218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782207" y="4911551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=</a:t>
              </a:r>
              <a:endParaRPr lang="ko-KR" altLang="en-US" sz="2400" b="1" dirty="0"/>
            </a:p>
          </p:txBody>
        </p:sp>
        <p:cxnSp>
          <p:nvCxnSpPr>
            <p:cNvPr id="161" name="직선 화살표 연결선 160"/>
            <p:cNvCxnSpPr/>
            <p:nvPr/>
          </p:nvCxnSpPr>
          <p:spPr>
            <a:xfrm>
              <a:off x="1855988" y="6157999"/>
              <a:ext cx="14401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2143896" y="6157999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/>
                <a:t>stretch</a:t>
              </a:r>
              <a:endParaRPr lang="ko-KR" alt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28158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구조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00472" y="5877272"/>
            <a:ext cx="3392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hlinkClick r:id="rId2"/>
              </a:rPr>
              <a:t>https://art28.github.io/blog/linear-algebra-1</a:t>
            </a:r>
            <a:r>
              <a:rPr lang="ko-KR" altLang="en-US" sz="1200" dirty="0"/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624" y="1941095"/>
            <a:ext cx="6358872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40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ko-KR" altLang="en-US" dirty="0"/>
              <a:t>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58750" y="1017972"/>
            <a:ext cx="9546250" cy="5230428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인덱스는 맨 처음의 인덱스는 </a:t>
            </a:r>
            <a:r>
              <a:rPr lang="en-US" altLang="ko-KR" dirty="0"/>
              <a:t>0</a:t>
            </a:r>
            <a:r>
              <a:rPr lang="ko-KR" altLang="en-US" dirty="0"/>
              <a:t>이며 이후로 </a:t>
            </a:r>
            <a:r>
              <a:rPr lang="en-US" altLang="ko-KR" dirty="0"/>
              <a:t>1</a:t>
            </a:r>
            <a:r>
              <a:rPr lang="ko-KR" altLang="en-US" dirty="0"/>
              <a:t>씩 증가하도록 양수로 지정하는 것이 일반적</a:t>
            </a:r>
            <a:endParaRPr lang="en-US" altLang="ko-KR" dirty="0"/>
          </a:p>
          <a:p>
            <a:pPr fontAlgn="base"/>
            <a:r>
              <a:rPr lang="ko-KR" altLang="en-US" dirty="0"/>
              <a:t>맨 뒤의 항목부터 음수를 이용해 지정할 수 있음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도움말 문서들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63" y="2529313"/>
            <a:ext cx="8824357" cy="1377377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776536" y="4004202"/>
            <a:ext cx="7911105" cy="1242720"/>
            <a:chOff x="560512" y="4797152"/>
            <a:chExt cx="7911105" cy="1242720"/>
          </a:xfrm>
        </p:grpSpPr>
        <p:grpSp>
          <p:nvGrpSpPr>
            <p:cNvPr id="21" name="그룹 20"/>
            <p:cNvGrpSpPr/>
            <p:nvPr/>
          </p:nvGrpSpPr>
          <p:grpSpPr>
            <a:xfrm>
              <a:off x="2008292" y="4797152"/>
              <a:ext cx="6463325" cy="432048"/>
              <a:chOff x="2008292" y="4797152"/>
              <a:chExt cx="6463325" cy="432048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008292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0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657359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306426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8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3955493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27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4591860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64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5240927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128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5876346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216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6525413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343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7174480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512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823545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729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60512" y="5301208"/>
              <a:ext cx="1330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양수 인덱스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72680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20752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68824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13260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59888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03248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40642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588806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36970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884079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0512" y="5670540"/>
              <a:ext cx="1330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음수 인덱스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08292" y="5670540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-10</a:t>
              </a:r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56364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-9</a:t>
              </a:r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4436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-8</a:t>
              </a:r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948872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-7</a:t>
              </a:r>
              <a:endParaRPr lang="ko-KR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95500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-6</a:t>
              </a:r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38860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-5</a:t>
              </a:r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876254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-4</a:t>
              </a:r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524418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-3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72582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-2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819691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-1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580" y="4822975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데이터</a:t>
              </a:r>
              <a:endParaRPr lang="ko-KR" altLang="en-US" dirty="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54007" y="5684240"/>
            <a:ext cx="7654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Helvetica Neue"/>
              </a:rPr>
              <a:t>인덱싱 </a:t>
            </a:r>
            <a:r>
              <a:rPr lang="en-US" altLang="ko-KR" sz="1400" dirty="0">
                <a:solidFill>
                  <a:srgbClr val="000000"/>
                </a:solidFill>
                <a:latin typeface="Helvetica Neue"/>
              </a:rPr>
              <a:t>: </a:t>
            </a:r>
            <a:r>
              <a:rPr lang="en-US" altLang="ko-KR" sz="1400" u="sng" dirty="0">
                <a:solidFill>
                  <a:srgbClr val="296EAA"/>
                </a:solidFill>
                <a:latin typeface="Helvetica Neue"/>
                <a:hlinkClick r:id="rId3"/>
              </a:rPr>
              <a:t>https://docs.scipy.org/doc/numpy/user/basics.indexing.html</a:t>
            </a:r>
            <a:endParaRPr lang="ko-KR" altLang="en-US" sz="1400" dirty="0">
              <a:solidFill>
                <a:srgbClr val="000000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000000"/>
                </a:solidFill>
                <a:latin typeface="Helvetica Neue"/>
              </a:rPr>
              <a:t>newaxis</a:t>
            </a:r>
            <a:r>
              <a:rPr lang="en-US" altLang="ko-KR" sz="1400" dirty="0">
                <a:solidFill>
                  <a:srgbClr val="000000"/>
                </a:solidFill>
                <a:latin typeface="Helvetica Neue"/>
              </a:rPr>
              <a:t> : </a:t>
            </a:r>
            <a:r>
              <a:rPr lang="en-US" altLang="ko-KR" sz="1400" u="sng" dirty="0">
                <a:solidFill>
                  <a:srgbClr val="296EAA"/>
                </a:solidFill>
                <a:latin typeface="Helvetica Neue"/>
              </a:rPr>
              <a:t>https://numpy.org/doc/stable/reference/constants.html#numpy.newaxis</a:t>
            </a:r>
            <a:endParaRPr lang="ko-KR" altLang="en-US" sz="14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03703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인덱싱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np_array_obj</a:t>
            </a:r>
            <a:r>
              <a:rPr lang="en-US" altLang="ko-KR" dirty="0"/>
              <a:t>[</a:t>
            </a:r>
            <a:r>
              <a:rPr lang="en-US" altLang="ko-KR" i="1" dirty="0"/>
              <a:t>index</a:t>
            </a:r>
            <a:r>
              <a:rPr lang="en-US" altLang="ko-KR" dirty="0"/>
              <a:t>] 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3.1. </a:t>
            </a:r>
            <a:r>
              <a:rPr lang="ko-KR" altLang="en-US" dirty="0"/>
              <a:t>인덱싱과</a:t>
            </a:r>
            <a:r>
              <a:rPr lang="en-US" altLang="ko-KR" dirty="0"/>
              <a:t>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84" y="1628800"/>
            <a:ext cx="8691193" cy="44644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87137" y="1772816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양수 인덱스로 인덱싱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7137" y="2852936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음수 인덱스로 인덱싱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87137" y="3933056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인덱스 범위를 벗어나면 오류 발생</a:t>
            </a:r>
          </a:p>
        </p:txBody>
      </p:sp>
    </p:spTree>
    <p:extLst>
      <p:ext uri="{BB962C8B-B14F-4D97-AF65-F5344CB8AC3E}">
        <p14:creationId xmlns:p14="http://schemas.microsoft.com/office/powerpoint/2010/main" val="457538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np_array_obj</a:t>
            </a:r>
            <a:r>
              <a:rPr lang="en-US" altLang="ko-KR" dirty="0"/>
              <a:t>[ </a:t>
            </a:r>
            <a:r>
              <a:rPr lang="en-US" altLang="ko-KR" i="1" dirty="0"/>
              <a:t>start </a:t>
            </a:r>
            <a:r>
              <a:rPr lang="en-US" altLang="ko-KR" dirty="0"/>
              <a:t>: </a:t>
            </a:r>
            <a:r>
              <a:rPr lang="en-US" altLang="ko-KR" i="1" dirty="0"/>
              <a:t>stop 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i="1" dirty="0"/>
              <a:t>start</a:t>
            </a:r>
            <a:r>
              <a:rPr lang="ko-KR" altLang="en-US" dirty="0"/>
              <a:t>부터 </a:t>
            </a:r>
            <a:r>
              <a:rPr lang="en-US" altLang="ko-KR" i="1" dirty="0"/>
              <a:t>stop</a:t>
            </a:r>
            <a:r>
              <a:rPr lang="ko-KR" altLang="en-US" dirty="0"/>
              <a:t>까지</a:t>
            </a:r>
            <a:r>
              <a:rPr lang="en-US" altLang="ko-KR" dirty="0"/>
              <a:t>(</a:t>
            </a:r>
            <a:r>
              <a:rPr lang="en-US" altLang="ko-KR" i="1" dirty="0"/>
              <a:t>stop</a:t>
            </a:r>
            <a:r>
              <a:rPr lang="ko-KR" altLang="en-US" dirty="0"/>
              <a:t> 위치 포함 안함</a:t>
            </a:r>
            <a:r>
              <a:rPr lang="en-US" altLang="ko-KR" dirty="0"/>
              <a:t>) </a:t>
            </a:r>
            <a:r>
              <a:rPr lang="ko-KR" altLang="en-US" dirty="0"/>
              <a:t>요소</a:t>
            </a:r>
          </a:p>
          <a:p>
            <a:r>
              <a:rPr lang="en-US" altLang="ko-KR" dirty="0" err="1"/>
              <a:t>np_array_obj</a:t>
            </a:r>
            <a:r>
              <a:rPr lang="en-US" altLang="ko-KR" dirty="0"/>
              <a:t>[ </a:t>
            </a:r>
            <a:r>
              <a:rPr lang="en-US" altLang="ko-KR" i="1" dirty="0"/>
              <a:t>start </a:t>
            </a:r>
            <a:r>
              <a:rPr lang="en-US" altLang="ko-KR" dirty="0"/>
              <a:t>: </a:t>
            </a:r>
            <a:r>
              <a:rPr lang="en-US" altLang="ko-KR" i="1" dirty="0"/>
              <a:t>stop </a:t>
            </a:r>
            <a:r>
              <a:rPr lang="en-US" altLang="ko-KR" dirty="0"/>
              <a:t>: </a:t>
            </a:r>
            <a:r>
              <a:rPr lang="en-US" altLang="ko-KR" i="1" dirty="0"/>
              <a:t>step 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i="1" dirty="0"/>
              <a:t>start</a:t>
            </a:r>
            <a:r>
              <a:rPr lang="ko-KR" altLang="en-US" dirty="0"/>
              <a:t>부터 </a:t>
            </a:r>
            <a:r>
              <a:rPr lang="en-US" altLang="ko-KR" i="1" dirty="0"/>
              <a:t>stop</a:t>
            </a:r>
            <a:r>
              <a:rPr lang="ko-KR" altLang="en-US" dirty="0"/>
              <a:t>까지</a:t>
            </a:r>
            <a:r>
              <a:rPr lang="en-US" altLang="ko-KR" dirty="0"/>
              <a:t>(</a:t>
            </a:r>
            <a:r>
              <a:rPr lang="en-US" altLang="ko-KR" i="1" dirty="0"/>
              <a:t>stop</a:t>
            </a:r>
            <a:r>
              <a:rPr lang="ko-KR" altLang="en-US" dirty="0"/>
              <a:t> 위치 포함 안함</a:t>
            </a:r>
            <a:r>
              <a:rPr lang="en-US" altLang="ko-KR" dirty="0"/>
              <a:t>) </a:t>
            </a:r>
            <a:r>
              <a:rPr lang="en-US" altLang="ko-KR" i="1" dirty="0"/>
              <a:t>step</a:t>
            </a:r>
            <a:r>
              <a:rPr lang="ko-KR" altLang="en-US" dirty="0"/>
              <a:t> 마다 요소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3.1. </a:t>
            </a:r>
            <a:r>
              <a:rPr lang="ko-KR" altLang="en-US" dirty="0"/>
              <a:t>인덱싱과</a:t>
            </a:r>
            <a:r>
              <a:rPr lang="en-US" altLang="ko-KR" dirty="0"/>
              <a:t>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3" y="2884595"/>
            <a:ext cx="5101083" cy="34007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20952" y="4524773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start</a:t>
            </a:r>
            <a:r>
              <a:rPr lang="ko-KR" altLang="en-US" dirty="0"/>
              <a:t>와 </a:t>
            </a:r>
            <a:r>
              <a:rPr lang="en-US" altLang="ko-KR" dirty="0"/>
              <a:t>stop</a:t>
            </a:r>
            <a:r>
              <a:rPr lang="ko-KR" altLang="en-US" dirty="0"/>
              <a:t>을 생략하면 자동 지정됨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01072" y="5745707"/>
            <a:ext cx="375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할당문을</a:t>
            </a:r>
            <a:r>
              <a:rPr lang="ko-KR" altLang="en-US" dirty="0"/>
              <a:t> 가지면 값을 변경할 수 있음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36576" y="4184147"/>
            <a:ext cx="792088" cy="1050585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02032" y="5513696"/>
            <a:ext cx="1022553" cy="232011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1" idx="3"/>
            <a:endCxn id="8" idx="1"/>
          </p:cNvCxnSpPr>
          <p:nvPr/>
        </p:nvCxnSpPr>
        <p:spPr>
          <a:xfrm>
            <a:off x="2224585" y="5629702"/>
            <a:ext cx="3376487" cy="300671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stCxn id="9" idx="3"/>
            <a:endCxn id="7" idx="1"/>
          </p:cNvCxnSpPr>
          <p:nvPr/>
        </p:nvCxnSpPr>
        <p:spPr>
          <a:xfrm flipV="1">
            <a:off x="1928664" y="4709439"/>
            <a:ext cx="2592288" cy="1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084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다차원 배열 인덱싱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58750" y="1086953"/>
            <a:ext cx="9546250" cy="5230428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 인덱싱</a:t>
            </a:r>
            <a:endParaRPr lang="en-US" altLang="ko-KR" dirty="0"/>
          </a:p>
          <a:p>
            <a:pPr lvl="1"/>
            <a:r>
              <a:rPr lang="en-US" altLang="ko-KR" dirty="0" err="1"/>
              <a:t>np_array_obj</a:t>
            </a:r>
            <a:r>
              <a:rPr lang="en-US" altLang="ko-KR" dirty="0"/>
              <a:t>[</a:t>
            </a:r>
            <a:r>
              <a:rPr lang="ko-KR" altLang="en-US" i="1" dirty="0"/>
              <a:t>축</a:t>
            </a:r>
            <a:r>
              <a:rPr lang="en-US" altLang="ko-KR" i="1" dirty="0"/>
              <a:t>1</a:t>
            </a:r>
            <a:r>
              <a:rPr lang="ko-KR" altLang="en-US" i="1" dirty="0"/>
              <a:t>인덱스</a:t>
            </a:r>
            <a:r>
              <a:rPr lang="en-US" altLang="ko-KR" dirty="0"/>
              <a:t>, </a:t>
            </a:r>
            <a:r>
              <a:rPr lang="ko-KR" altLang="en-US" i="1" dirty="0"/>
              <a:t>축</a:t>
            </a:r>
            <a:r>
              <a:rPr lang="en-US" altLang="ko-KR" i="1" dirty="0"/>
              <a:t>2</a:t>
            </a:r>
            <a:r>
              <a:rPr lang="ko-KR" altLang="en-US" i="1" dirty="0"/>
              <a:t>인덱스</a:t>
            </a:r>
            <a:r>
              <a:rPr lang="en-US" altLang="ko-KR" dirty="0"/>
              <a:t>] 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차원 배열 인덱싱</a:t>
            </a:r>
            <a:endParaRPr lang="en-US" altLang="ko-KR" dirty="0"/>
          </a:p>
          <a:p>
            <a:pPr lvl="1"/>
            <a:r>
              <a:rPr lang="en-US" altLang="ko-KR" dirty="0" err="1"/>
              <a:t>np_array_obj</a:t>
            </a:r>
            <a:r>
              <a:rPr lang="en-US" altLang="ko-KR" dirty="0"/>
              <a:t>[</a:t>
            </a:r>
            <a:r>
              <a:rPr lang="ko-KR" altLang="en-US" i="1" dirty="0"/>
              <a:t>축</a:t>
            </a:r>
            <a:r>
              <a:rPr lang="en-US" altLang="ko-KR" i="1" dirty="0"/>
              <a:t>1</a:t>
            </a:r>
            <a:r>
              <a:rPr lang="ko-KR" altLang="en-US" i="1" dirty="0"/>
              <a:t>인덱스</a:t>
            </a:r>
            <a:r>
              <a:rPr lang="en-US" altLang="ko-KR" dirty="0"/>
              <a:t>, </a:t>
            </a:r>
            <a:r>
              <a:rPr lang="ko-KR" altLang="en-US" i="1" dirty="0"/>
              <a:t>축</a:t>
            </a:r>
            <a:r>
              <a:rPr lang="en-US" altLang="ko-KR" i="1" dirty="0"/>
              <a:t>2</a:t>
            </a:r>
            <a:r>
              <a:rPr lang="ko-KR" altLang="en-US" i="1" dirty="0"/>
              <a:t>인덱스</a:t>
            </a:r>
            <a:r>
              <a:rPr lang="en-US" altLang="ko-KR" dirty="0"/>
              <a:t>, </a:t>
            </a:r>
            <a:r>
              <a:rPr lang="ko-KR" altLang="en-US" i="1" dirty="0"/>
              <a:t>축</a:t>
            </a:r>
            <a:r>
              <a:rPr lang="en-US" altLang="ko-KR" i="1" dirty="0"/>
              <a:t>3</a:t>
            </a:r>
            <a:r>
              <a:rPr lang="ko-KR" altLang="en-US" i="1" dirty="0"/>
              <a:t>인덱스</a:t>
            </a:r>
            <a:r>
              <a:rPr lang="en-US" altLang="ko-KR" dirty="0"/>
              <a:t>] </a:t>
            </a:r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3.1. </a:t>
            </a:r>
            <a:r>
              <a:rPr lang="ko-KR" altLang="en-US" dirty="0"/>
              <a:t>인덱싱과</a:t>
            </a:r>
            <a:r>
              <a:rPr lang="en-US" altLang="ko-KR" dirty="0"/>
              <a:t>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grpSp>
        <p:nvGrpSpPr>
          <p:cNvPr id="59" name="그룹 58"/>
          <p:cNvGrpSpPr/>
          <p:nvPr/>
        </p:nvGrpSpPr>
        <p:grpSpPr>
          <a:xfrm>
            <a:off x="455819" y="3423729"/>
            <a:ext cx="5380515" cy="2031325"/>
            <a:chOff x="2012752" y="3720390"/>
            <a:chExt cx="5380515" cy="2031325"/>
          </a:xfrm>
        </p:grpSpPr>
        <p:sp>
          <p:nvSpPr>
            <p:cNvPr id="7" name="직사각형 6"/>
            <p:cNvSpPr/>
            <p:nvPr/>
          </p:nvSpPr>
          <p:spPr>
            <a:xfrm>
              <a:off x="2012752" y="3720390"/>
              <a:ext cx="3100164" cy="203132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[[[ 0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2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3]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[ 4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6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7]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[ 8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10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11]]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[[12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13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14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15]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[16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17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18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19]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[20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21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22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23]]]</a:t>
              </a:r>
              <a:r>
                <a:rPr lang="ko-KR" altLang="ko-KR" sz="800" b="1" dirty="0"/>
                <a:t> </a:t>
              </a:r>
              <a:endParaRPr lang="ko-KR" altLang="ko-KR" sz="4000" b="1" dirty="0">
                <a:latin typeface="Arial" panose="020B0604020202020204" pitchFamily="34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35598" y="3749708"/>
              <a:ext cx="2401502" cy="846510"/>
            </a:xfrm>
            <a:prstGeom prst="rect">
              <a:avLst/>
            </a:prstGeom>
            <a:noFill/>
            <a:ln w="28575">
              <a:solidFill>
                <a:srgbClr val="EF4A4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08804" y="3752925"/>
              <a:ext cx="1784463" cy="400110"/>
            </a:xfrm>
            <a:prstGeom prst="rect">
              <a:avLst/>
            </a:prstGeom>
            <a:solidFill>
              <a:srgbClr val="F3F5F7"/>
            </a:solidFill>
            <a:ln>
              <a:solidFill>
                <a:srgbClr val="FF0000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[</a:t>
              </a:r>
              <a:r>
                <a:rPr lang="en-US" altLang="ko-KR" sz="2000" b="1" dirty="0">
                  <a:solidFill>
                    <a:srgbClr val="FF0000"/>
                  </a:solidFill>
                </a:rPr>
                <a:t>0</a:t>
              </a:r>
              <a:r>
                <a:rPr lang="en-US" altLang="ko-KR" sz="2000" b="1" dirty="0"/>
                <a:t>,</a:t>
              </a:r>
              <a:r>
                <a:rPr lang="en-US" altLang="ko-KR" sz="2000" b="1" dirty="0">
                  <a:solidFill>
                    <a:srgbClr val="00B050"/>
                  </a:solidFill>
                </a:rPr>
                <a:t>1</a:t>
              </a:r>
              <a:r>
                <a:rPr lang="en-US" altLang="ko-KR" sz="2000" b="1" dirty="0"/>
                <a:t>,</a:t>
              </a:r>
              <a:r>
                <a:rPr lang="en-US" altLang="ko-KR" sz="2000" b="1" dirty="0">
                  <a:solidFill>
                    <a:srgbClr val="7030A0"/>
                  </a:solidFill>
                </a:rPr>
                <a:t>2</a:t>
              </a:r>
              <a:r>
                <a:rPr lang="en-US" altLang="ko-KR" sz="2000" b="1" dirty="0"/>
                <a:t>] </a:t>
              </a:r>
              <a:r>
                <a:rPr lang="ko-KR" altLang="en-US" sz="2000" dirty="0"/>
                <a:t>인덱스</a:t>
              </a:r>
            </a:p>
          </p:txBody>
        </p:sp>
        <p:cxnSp>
          <p:nvCxnSpPr>
            <p:cNvPr id="13" name="구부러진 연결선 12"/>
            <p:cNvCxnSpPr>
              <a:stCxn id="32" idx="3"/>
              <a:endCxn id="12" idx="1"/>
            </p:cNvCxnSpPr>
            <p:nvPr/>
          </p:nvCxnSpPr>
          <p:spPr>
            <a:xfrm flipV="1">
              <a:off x="3884960" y="3952980"/>
              <a:ext cx="1723844" cy="217992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3589908" y="3749708"/>
              <a:ext cx="295052" cy="8465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00206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08804" y="4838737"/>
              <a:ext cx="1784463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0000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[</a:t>
              </a:r>
              <a:r>
                <a:rPr lang="en-US" altLang="ko-KR" sz="2000" b="1" dirty="0">
                  <a:solidFill>
                    <a:srgbClr val="FF0000"/>
                  </a:solidFill>
                </a:rPr>
                <a:t>1</a:t>
              </a:r>
              <a:r>
                <a:rPr lang="en-US" altLang="ko-KR" sz="2000" b="1" dirty="0"/>
                <a:t>,</a:t>
              </a:r>
              <a:r>
                <a:rPr lang="en-US" altLang="ko-KR" sz="2000" b="1" dirty="0">
                  <a:solidFill>
                    <a:srgbClr val="00B050"/>
                  </a:solidFill>
                </a:rPr>
                <a:t>2</a:t>
              </a:r>
              <a:r>
                <a:rPr lang="en-US" altLang="ko-KR" sz="2000" b="1" dirty="0"/>
                <a:t>,</a:t>
              </a:r>
              <a:r>
                <a:rPr lang="en-US" altLang="ko-KR" sz="2000" b="1" dirty="0">
                  <a:solidFill>
                    <a:srgbClr val="7030A0"/>
                  </a:solidFill>
                </a:rPr>
                <a:t>3</a:t>
              </a:r>
              <a:r>
                <a:rPr lang="en-US" altLang="ko-KR" sz="2000" b="1" dirty="0"/>
                <a:t>] </a:t>
              </a:r>
              <a:r>
                <a:rPr lang="ko-KR" altLang="en-US" sz="2000" dirty="0"/>
                <a:t>인덱스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8588" y="4042315"/>
              <a:ext cx="2153820" cy="257314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589908" y="4042315"/>
              <a:ext cx="295052" cy="257314"/>
            </a:xfrm>
            <a:prstGeom prst="rect">
              <a:avLst/>
            </a:prstGeom>
            <a:solidFill>
              <a:srgbClr val="FBE5D6">
                <a:alpha val="25882"/>
              </a:srgbClr>
            </a:solidFill>
            <a:ln w="28575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002060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335598" y="4838737"/>
              <a:ext cx="2401502" cy="846510"/>
            </a:xfrm>
            <a:prstGeom prst="rect">
              <a:avLst/>
            </a:prstGeom>
            <a:noFill/>
            <a:ln w="28575">
              <a:solidFill>
                <a:srgbClr val="EF4A4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142255" y="4838737"/>
              <a:ext cx="295052" cy="8465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002060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388588" y="5404481"/>
              <a:ext cx="2153820" cy="257314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142255" y="5404481"/>
              <a:ext cx="295052" cy="257314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25882"/>
              </a:schemeClr>
            </a:solidFill>
            <a:ln w="28575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002060"/>
                </a:solidFill>
              </a:endParaRPr>
            </a:p>
          </p:txBody>
        </p:sp>
        <p:cxnSp>
          <p:nvCxnSpPr>
            <p:cNvPr id="50" name="구부러진 연결선 49"/>
            <p:cNvCxnSpPr>
              <a:stCxn id="48" idx="3"/>
              <a:endCxn id="19" idx="1"/>
            </p:cNvCxnSpPr>
            <p:nvPr/>
          </p:nvCxnSpPr>
          <p:spPr>
            <a:xfrm flipV="1">
              <a:off x="4437307" y="5038792"/>
              <a:ext cx="1171497" cy="494346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2032975" y="559697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차원 배열 인덱싱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/>
          <a:srcRect r="33434"/>
          <a:stretch/>
        </p:blipFill>
        <p:spPr>
          <a:xfrm>
            <a:off x="6458021" y="1060451"/>
            <a:ext cx="3246979" cy="28932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3"/>
          <a:srcRect r="33187"/>
          <a:stretch/>
        </p:blipFill>
        <p:spPr>
          <a:xfrm>
            <a:off x="6458021" y="4025558"/>
            <a:ext cx="3247507" cy="272605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95811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/>
              <a:t>다차원 배열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np_array_obj</a:t>
            </a:r>
            <a:r>
              <a:rPr lang="en-US" altLang="ko-KR" dirty="0"/>
              <a:t>[ </a:t>
            </a:r>
            <a:r>
              <a:rPr lang="en-US" altLang="ko-KR" i="1" dirty="0" err="1"/>
              <a:t>start</a:t>
            </a:r>
            <a:r>
              <a:rPr lang="en-US" altLang="ko-KR" dirty="0" err="1"/>
              <a:t>:</a:t>
            </a:r>
            <a:r>
              <a:rPr lang="en-US" altLang="ko-KR" i="1" dirty="0" err="1"/>
              <a:t>stop</a:t>
            </a:r>
            <a:r>
              <a:rPr lang="en-US" altLang="ko-KR" i="1" dirty="0"/>
              <a:t> </a:t>
            </a:r>
            <a:r>
              <a:rPr lang="en-US" altLang="ko-KR" dirty="0"/>
              <a:t>] </a:t>
            </a:r>
            <a:r>
              <a:rPr lang="ko-KR" altLang="en-US" dirty="0"/>
              <a:t>형식과 </a:t>
            </a:r>
            <a:r>
              <a:rPr lang="en-US" altLang="ko-KR" dirty="0" err="1"/>
              <a:t>np_array_obj</a:t>
            </a:r>
            <a:r>
              <a:rPr lang="en-US" altLang="ko-KR" dirty="0"/>
              <a:t>[ </a:t>
            </a:r>
            <a:r>
              <a:rPr lang="en-US" altLang="ko-KR" i="1" dirty="0" err="1"/>
              <a:t>start</a:t>
            </a:r>
            <a:r>
              <a:rPr lang="en-US" altLang="ko-KR" dirty="0" err="1"/>
              <a:t>:</a:t>
            </a:r>
            <a:r>
              <a:rPr lang="en-US" altLang="ko-KR" i="1" dirty="0" err="1"/>
              <a:t>stop</a:t>
            </a:r>
            <a:r>
              <a:rPr lang="en-US" altLang="ko-KR" dirty="0" err="1"/>
              <a:t>:</a:t>
            </a:r>
            <a:r>
              <a:rPr lang="en-US" altLang="ko-KR" i="1" dirty="0" err="1"/>
              <a:t>step</a:t>
            </a:r>
            <a:r>
              <a:rPr lang="en-US" altLang="ko-KR" i="1" dirty="0"/>
              <a:t> </a:t>
            </a:r>
            <a:r>
              <a:rPr lang="en-US" altLang="ko-KR" dirty="0"/>
              <a:t>] </a:t>
            </a:r>
            <a:r>
              <a:rPr lang="ko-KR" altLang="en-US" dirty="0"/>
              <a:t>형식 사용</a:t>
            </a:r>
            <a:endParaRPr lang="en-US" altLang="ko-KR" dirty="0"/>
          </a:p>
          <a:p>
            <a:r>
              <a:rPr lang="ko-KR" altLang="en-US" dirty="0"/>
              <a:t>차원이 여러 개 인 경우 콤마로 구분해서 각 차원 별로 </a:t>
            </a:r>
            <a:r>
              <a:rPr lang="en-US" altLang="ko-KR" dirty="0"/>
              <a:t>start, stop </a:t>
            </a:r>
            <a:r>
              <a:rPr lang="ko-KR" altLang="en-US" dirty="0"/>
              <a:t>인덱스를 지정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3.1. </a:t>
            </a:r>
            <a:r>
              <a:rPr lang="ko-KR" altLang="en-US" dirty="0"/>
              <a:t>인덱싱과</a:t>
            </a:r>
            <a:r>
              <a:rPr lang="en-US" altLang="ko-KR" dirty="0"/>
              <a:t>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760192" y="4193887"/>
            <a:ext cx="4336206" cy="1477328"/>
            <a:chOff x="760192" y="4193887"/>
            <a:chExt cx="4336206" cy="1477328"/>
          </a:xfrm>
        </p:grpSpPr>
        <p:sp>
          <p:nvSpPr>
            <p:cNvPr id="7" name="직사각형 6"/>
            <p:cNvSpPr/>
            <p:nvPr/>
          </p:nvSpPr>
          <p:spPr>
            <a:xfrm>
              <a:off x="760192" y="4193887"/>
              <a:ext cx="2740637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[[ 0,  1,  2,  3],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[ 4,  5,  6,  7],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[ 8,  9, 10, 11],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[12, 13, 14, 15],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[16, 17, 18, 19]]</a:t>
              </a:r>
              <a:endParaRPr lang="ko-KR" altLang="ko-KR" sz="4000" b="1" dirty="0">
                <a:latin typeface="Arial" panose="020B0604020202020204" pitchFamily="34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92685" y="4213263"/>
              <a:ext cx="2172316" cy="1447762"/>
            </a:xfrm>
            <a:prstGeom prst="rect">
              <a:avLst/>
            </a:prstGeom>
            <a:noFill/>
            <a:ln w="28575">
              <a:solidFill>
                <a:srgbClr val="EF4A4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5458" y="4213263"/>
              <a:ext cx="332510" cy="1447762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5421" y="4193887"/>
              <a:ext cx="990977" cy="400110"/>
            </a:xfrm>
            <a:prstGeom prst="rect">
              <a:avLst/>
            </a:prstGeom>
            <a:solidFill>
              <a:srgbClr val="F3F5F7"/>
            </a:solidFill>
            <a:ln>
              <a:solidFill>
                <a:srgbClr val="FF0000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[</a:t>
              </a:r>
              <a:r>
                <a:rPr lang="en-US" altLang="ko-KR" sz="2000" b="1" dirty="0">
                  <a:solidFill>
                    <a:srgbClr val="FF0000"/>
                  </a:solidFill>
                </a:rPr>
                <a:t>0:5</a:t>
              </a:r>
              <a:r>
                <a:rPr lang="en-US" altLang="ko-KR" sz="2000" b="1" dirty="0"/>
                <a:t>,</a:t>
              </a:r>
              <a:r>
                <a:rPr lang="en-US" altLang="ko-KR" sz="2000" b="1" dirty="0">
                  <a:solidFill>
                    <a:srgbClr val="7030A0"/>
                  </a:solidFill>
                </a:rPr>
                <a:t>1</a:t>
              </a:r>
              <a:r>
                <a:rPr lang="en-US" altLang="ko-KR" sz="2000" b="1" dirty="0"/>
                <a:t>]</a:t>
              </a:r>
              <a:endParaRPr lang="ko-KR" altLang="en-US" sz="2000" dirty="0"/>
            </a:p>
          </p:txBody>
        </p:sp>
        <p:cxnSp>
          <p:nvCxnSpPr>
            <p:cNvPr id="11" name="구부러진 연결선 10"/>
            <p:cNvCxnSpPr>
              <a:stCxn id="9" idx="3"/>
              <a:endCxn id="10" idx="1"/>
            </p:cNvCxnSpPr>
            <p:nvPr/>
          </p:nvCxnSpPr>
          <p:spPr>
            <a:xfrm flipV="1">
              <a:off x="1967968" y="4393942"/>
              <a:ext cx="2137453" cy="543202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934" y="2734941"/>
            <a:ext cx="3091774" cy="331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0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ko-KR" altLang="en-US" dirty="0"/>
              <a:t>축 인덱스의 생략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축의 수보다 더 적은 수의 인덱스가 제공되면 누락 된 인덱스는 모든 항목을 선택함</a:t>
            </a:r>
          </a:p>
          <a:p>
            <a:r>
              <a:rPr lang="ko-KR" altLang="en-US" dirty="0" err="1"/>
              <a:t>넘파이에서</a:t>
            </a:r>
            <a:r>
              <a:rPr lang="ko-KR" altLang="en-US" dirty="0"/>
              <a:t> 도트를 사용하여 </a:t>
            </a:r>
            <a:r>
              <a:rPr lang="en-US" altLang="ko-KR" dirty="0"/>
              <a:t>b[</a:t>
            </a:r>
            <a:r>
              <a:rPr lang="en-US" altLang="ko-KR" dirty="0" err="1"/>
              <a:t>i</a:t>
            </a:r>
            <a:r>
              <a:rPr lang="en-US" altLang="ko-KR" dirty="0"/>
              <a:t>,...] </a:t>
            </a:r>
            <a:r>
              <a:rPr lang="ko-KR" altLang="en-US" dirty="0"/>
              <a:t>형식으로 작성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3.1. </a:t>
            </a:r>
            <a:r>
              <a:rPr lang="ko-KR" altLang="en-US" dirty="0"/>
              <a:t>인덱싱과</a:t>
            </a:r>
            <a:r>
              <a:rPr lang="en-US" altLang="ko-KR" dirty="0"/>
              <a:t>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53" y="2617402"/>
            <a:ext cx="2753447" cy="30436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688" y="2617402"/>
            <a:ext cx="2890050" cy="363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47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61" y="2432203"/>
            <a:ext cx="2220278" cy="375380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24" y="4725144"/>
            <a:ext cx="3953827" cy="12201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816" y="2348602"/>
            <a:ext cx="2586990" cy="19935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16" y="2388990"/>
            <a:ext cx="2815510" cy="269570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en-US" altLang="ko-KR" dirty="0" err="1"/>
              <a:t>hstack</a:t>
            </a:r>
            <a:r>
              <a:rPr lang="en-US" altLang="ko-KR" dirty="0"/>
              <a:t>(),</a:t>
            </a:r>
            <a:r>
              <a:rPr lang="ko-KR" altLang="en-US" dirty="0"/>
              <a:t> </a:t>
            </a:r>
            <a:r>
              <a:rPr lang="en-US" altLang="ko-KR" dirty="0" err="1"/>
              <a:t>vstack</a:t>
            </a:r>
            <a:r>
              <a:rPr lang="en-US" altLang="ko-KR" dirty="0"/>
              <a:t>(), </a:t>
            </a:r>
            <a:r>
              <a:rPr lang="en-US" altLang="ko-KR" dirty="0" err="1"/>
              <a:t>dstack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 err="1"/>
              <a:t>hstack</a:t>
            </a:r>
            <a:r>
              <a:rPr lang="en-US" altLang="ko-KR" dirty="0"/>
              <a:t>()</a:t>
            </a:r>
            <a:r>
              <a:rPr lang="ko-KR" altLang="en-US" dirty="0"/>
              <a:t>은 배열을 옆에 추가하는 방식으로 쌓아 합침</a:t>
            </a:r>
            <a:endParaRPr lang="en-US" altLang="ko-KR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 err="1"/>
              <a:t>vstack</a:t>
            </a:r>
            <a:r>
              <a:rPr lang="en-US" altLang="ko-KR" dirty="0"/>
              <a:t>()</a:t>
            </a:r>
            <a:r>
              <a:rPr lang="ko-KR" altLang="en-US" dirty="0"/>
              <a:t>은 배열을 아래에 추가하는 방식으로 쌓아 합침</a:t>
            </a:r>
            <a:endParaRPr lang="en-US" altLang="ko-KR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 err="1"/>
              <a:t>dstack</a:t>
            </a:r>
            <a:r>
              <a:rPr lang="en-US" altLang="ko-KR" dirty="0"/>
              <a:t>()</a:t>
            </a:r>
            <a:r>
              <a:rPr lang="ko-KR" altLang="en-US" dirty="0"/>
              <a:t>은 </a:t>
            </a:r>
            <a:r>
              <a:rPr lang="en-US" altLang="ko-KR" dirty="0"/>
              <a:t>3</a:t>
            </a:r>
            <a:r>
              <a:rPr lang="ko-KR" altLang="en-US" dirty="0"/>
              <a:t>번째 축</a:t>
            </a:r>
            <a:r>
              <a:rPr lang="en-US" altLang="ko-KR" dirty="0"/>
              <a:t>(depth)</a:t>
            </a:r>
            <a:r>
              <a:rPr lang="ko-KR" altLang="en-US" dirty="0"/>
              <a:t>을 쌓아 합침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3.2. </a:t>
            </a:r>
            <a:r>
              <a:rPr lang="ko-KR" altLang="en-US" dirty="0"/>
              <a:t>두 배열을 쌓아 합치기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252025" y="2924185"/>
            <a:ext cx="1519310" cy="732656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025" y="4346081"/>
            <a:ext cx="1519310" cy="73265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07766" y="2924945"/>
            <a:ext cx="1519312" cy="732656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107766" y="3645024"/>
            <a:ext cx="1519312" cy="73265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98057" y="5204599"/>
            <a:ext cx="1514952" cy="732656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650199" y="5204599"/>
            <a:ext cx="1463041" cy="73265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구부러진 연결선 21"/>
          <p:cNvCxnSpPr>
            <a:stCxn id="13" idx="3"/>
            <a:endCxn id="17" idx="1"/>
          </p:cNvCxnSpPr>
          <p:nvPr/>
        </p:nvCxnSpPr>
        <p:spPr>
          <a:xfrm>
            <a:off x="2771335" y="3290513"/>
            <a:ext cx="1336431" cy="760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16" idx="3"/>
            <a:endCxn id="18" idx="1"/>
          </p:cNvCxnSpPr>
          <p:nvPr/>
        </p:nvCxnSpPr>
        <p:spPr>
          <a:xfrm flipV="1">
            <a:off x="2771335" y="4011352"/>
            <a:ext cx="1336431" cy="701057"/>
          </a:xfrm>
          <a:prstGeom prst="curvedConnector3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13" idx="3"/>
            <a:endCxn id="19" idx="1"/>
          </p:cNvCxnSpPr>
          <p:nvPr/>
        </p:nvCxnSpPr>
        <p:spPr>
          <a:xfrm>
            <a:off x="2771335" y="3290513"/>
            <a:ext cx="1326722" cy="2280414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 29"/>
          <p:cNvCxnSpPr>
            <a:stCxn id="16" idx="3"/>
            <a:endCxn id="20" idx="0"/>
          </p:cNvCxnSpPr>
          <p:nvPr/>
        </p:nvCxnSpPr>
        <p:spPr>
          <a:xfrm>
            <a:off x="2771335" y="4712409"/>
            <a:ext cx="3610385" cy="492190"/>
          </a:xfrm>
          <a:prstGeom prst="curved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322680" y="2968282"/>
            <a:ext cx="1364249" cy="18288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322680" y="3193325"/>
            <a:ext cx="1364249" cy="18288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322680" y="3429000"/>
            <a:ext cx="1364249" cy="18288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018585" y="2964765"/>
            <a:ext cx="211016" cy="3182817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0" name="구부러진 연결선 39"/>
          <p:cNvCxnSpPr>
            <a:stCxn id="35" idx="0"/>
            <a:endCxn id="39" idx="0"/>
          </p:cNvCxnSpPr>
          <p:nvPr/>
        </p:nvCxnSpPr>
        <p:spPr>
          <a:xfrm rot="5400000" flipH="1" flipV="1">
            <a:off x="5062691" y="-93120"/>
            <a:ext cx="3517" cy="6119288"/>
          </a:xfrm>
          <a:prstGeom prst="curvedConnector3">
            <a:avLst>
              <a:gd name="adj1" fmla="val 6599858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322680" y="4394262"/>
            <a:ext cx="1364249" cy="182881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322680" y="4608163"/>
            <a:ext cx="1364249" cy="182881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322680" y="4847045"/>
            <a:ext cx="1364249" cy="182881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398765" y="2964765"/>
            <a:ext cx="211016" cy="3182817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9" name="구부러진 연결선 48"/>
          <p:cNvCxnSpPr>
            <a:stCxn id="46" idx="2"/>
            <a:endCxn id="48" idx="2"/>
          </p:cNvCxnSpPr>
          <p:nvPr/>
        </p:nvCxnSpPr>
        <p:spPr>
          <a:xfrm rot="16200000" flipH="1">
            <a:off x="4695711" y="2339020"/>
            <a:ext cx="1117656" cy="6499468"/>
          </a:xfrm>
          <a:prstGeom prst="curvedConnector3">
            <a:avLst>
              <a:gd name="adj1" fmla="val 120454"/>
            </a:avLst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80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en-US" altLang="ko-KR" dirty="0" err="1"/>
              <a:t>column_stack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column_stack</a:t>
            </a:r>
            <a:r>
              <a:rPr lang="en-US" altLang="ko-KR" dirty="0"/>
              <a:t>() </a:t>
            </a:r>
            <a:r>
              <a:rPr lang="ko-KR" altLang="en-US" dirty="0"/>
              <a:t>함수는 </a:t>
            </a:r>
            <a:r>
              <a:rPr lang="en-US" altLang="ko-KR" dirty="0"/>
              <a:t>1</a:t>
            </a:r>
            <a:r>
              <a:rPr lang="ko-KR" altLang="en-US" dirty="0"/>
              <a:t>차원 배열을 열 단위로 배열하여 </a:t>
            </a:r>
            <a:r>
              <a:rPr lang="en-US" altLang="ko-KR" dirty="0"/>
              <a:t>2</a:t>
            </a:r>
            <a:r>
              <a:rPr lang="ko-KR" altLang="en-US" dirty="0"/>
              <a:t>차원 배열을 </a:t>
            </a:r>
            <a:r>
              <a:rPr lang="ko-KR" altLang="en-US" dirty="0" err="1"/>
              <a:t>만듬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3.2. </a:t>
            </a:r>
            <a:r>
              <a:rPr lang="ko-KR" altLang="en-US" dirty="0"/>
              <a:t>두 배열을 쌓아 합치기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2025973"/>
            <a:ext cx="8568506" cy="424406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265423" y="5157192"/>
            <a:ext cx="3224808" cy="646331"/>
          </a:xfrm>
          <a:prstGeom prst="rect">
            <a:avLst/>
          </a:prstGeom>
          <a:solidFill>
            <a:srgbClr val="FBE5D6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hstack</a:t>
            </a:r>
            <a:r>
              <a:rPr lang="en-US" altLang="ko-KR" dirty="0">
                <a:solidFill>
                  <a:srgbClr val="FF0000"/>
                </a:solidFill>
              </a:rPr>
              <a:t>() </a:t>
            </a:r>
            <a:r>
              <a:rPr lang="ko-KR" altLang="en-US" dirty="0">
                <a:solidFill>
                  <a:srgbClr val="FF0000"/>
                </a:solidFill>
              </a:rPr>
              <a:t>함수는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차원 배열을 </a:t>
            </a:r>
            <a:r>
              <a:rPr lang="ko-KR" altLang="en-US" dirty="0" err="1">
                <a:solidFill>
                  <a:srgbClr val="FF0000"/>
                </a:solidFill>
              </a:rPr>
              <a:t>입력받으면</a:t>
            </a:r>
            <a:r>
              <a:rPr lang="ko-KR" altLang="en-US" dirty="0">
                <a:solidFill>
                  <a:srgbClr val="FF0000"/>
                </a:solidFill>
              </a:rPr>
              <a:t> 그 결과는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차원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36576" y="5517232"/>
            <a:ext cx="2088232" cy="360040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10" idx="3"/>
            <a:endCxn id="9" idx="1"/>
          </p:cNvCxnSpPr>
          <p:nvPr/>
        </p:nvCxnSpPr>
        <p:spPr>
          <a:xfrm flipV="1">
            <a:off x="3224808" y="5480358"/>
            <a:ext cx="2040615" cy="216894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265423" y="2385755"/>
            <a:ext cx="322480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dirty="0" err="1">
                <a:solidFill>
                  <a:srgbClr val="0070C0"/>
                </a:solidFill>
              </a:rPr>
              <a:t>column_stack</a:t>
            </a:r>
            <a:r>
              <a:rPr lang="en-US" altLang="ko-KR" dirty="0">
                <a:solidFill>
                  <a:srgbClr val="0070C0"/>
                </a:solidFill>
              </a:rPr>
              <a:t>() </a:t>
            </a:r>
            <a:r>
              <a:rPr lang="ko-KR" altLang="en-US" dirty="0">
                <a:solidFill>
                  <a:srgbClr val="0070C0"/>
                </a:solidFill>
              </a:rPr>
              <a:t>함수는 </a:t>
            </a:r>
            <a:r>
              <a:rPr lang="en-US" altLang="ko-KR" dirty="0">
                <a:solidFill>
                  <a:srgbClr val="0070C0"/>
                </a:solidFill>
              </a:rPr>
              <a:t>1</a:t>
            </a:r>
            <a:r>
              <a:rPr lang="ko-KR" altLang="en-US" dirty="0">
                <a:solidFill>
                  <a:srgbClr val="0070C0"/>
                </a:solidFill>
              </a:rPr>
              <a:t>차원 배열들을 </a:t>
            </a:r>
            <a:r>
              <a:rPr lang="ko-KR" altLang="en-US" dirty="0" err="1">
                <a:solidFill>
                  <a:srgbClr val="0070C0"/>
                </a:solidFill>
              </a:rPr>
              <a:t>입력받아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차원 배열을 </a:t>
            </a:r>
            <a:r>
              <a:rPr lang="ko-KR" altLang="en-US" dirty="0" err="1">
                <a:solidFill>
                  <a:srgbClr val="0070C0"/>
                </a:solidFill>
              </a:rPr>
              <a:t>만듬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36576" y="3008243"/>
            <a:ext cx="2808312" cy="348749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7" idx="3"/>
            <a:endCxn id="14" idx="1"/>
          </p:cNvCxnSpPr>
          <p:nvPr/>
        </p:nvCxnSpPr>
        <p:spPr>
          <a:xfrm flipV="1">
            <a:off x="3944888" y="2847420"/>
            <a:ext cx="1320535" cy="335198"/>
          </a:xfrm>
          <a:prstGeom prst="curved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351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en-US" altLang="ko-KR" dirty="0" err="1"/>
              <a:t>newaxis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hstack</a:t>
            </a:r>
            <a:r>
              <a:rPr lang="en-US" altLang="ko-KR" dirty="0"/>
              <a:t>()</a:t>
            </a:r>
            <a:r>
              <a:rPr lang="ko-KR" altLang="en-US" dirty="0"/>
              <a:t>을 이용해 </a:t>
            </a:r>
            <a:r>
              <a:rPr lang="en-US" altLang="ko-KR" dirty="0"/>
              <a:t>1</a:t>
            </a:r>
            <a:r>
              <a:rPr lang="ko-KR" altLang="en-US" dirty="0"/>
              <a:t>차원 배열을 열 단위로 쌓으려면 </a:t>
            </a:r>
            <a:r>
              <a:rPr lang="en-US" altLang="ko-KR" dirty="0" err="1"/>
              <a:t>newaxis</a:t>
            </a:r>
            <a:r>
              <a:rPr lang="ko-KR" altLang="en-US" dirty="0"/>
              <a:t>를 이용해서 </a:t>
            </a:r>
            <a:r>
              <a:rPr lang="en-US" altLang="ko-KR" dirty="0"/>
              <a:t>1</a:t>
            </a:r>
            <a:r>
              <a:rPr lang="ko-KR" altLang="en-US" dirty="0"/>
              <a:t>차원 배열이 </a:t>
            </a:r>
            <a:r>
              <a:rPr lang="en-US" altLang="ko-KR" dirty="0"/>
              <a:t>2</a:t>
            </a:r>
            <a:r>
              <a:rPr lang="ko-KR" altLang="en-US" dirty="0"/>
              <a:t>차원 구조가 되도록 해야 함</a:t>
            </a:r>
            <a:endParaRPr lang="en-US" altLang="ko-KR" dirty="0"/>
          </a:p>
          <a:p>
            <a:r>
              <a:rPr lang="en-US" altLang="ko-KR" dirty="0" err="1"/>
              <a:t>newaxis</a:t>
            </a:r>
            <a:r>
              <a:rPr lang="en-US" altLang="ko-KR" dirty="0"/>
              <a:t> </a:t>
            </a:r>
            <a:r>
              <a:rPr lang="ko-KR" altLang="en-US" dirty="0"/>
              <a:t>속성은 </a:t>
            </a:r>
            <a:r>
              <a:rPr lang="en-US" altLang="ko-KR" dirty="0"/>
              <a:t>2</a:t>
            </a:r>
            <a:r>
              <a:rPr lang="ko-KR" altLang="en-US" dirty="0"/>
              <a:t>차원 컬럼 벡터를 갖도록 함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3.2. </a:t>
            </a:r>
            <a:r>
              <a:rPr lang="ko-KR" altLang="en-US" dirty="0"/>
              <a:t>두 배열을 쌓아 합치기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02" y="2633313"/>
            <a:ext cx="5333007" cy="353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80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16" y="2186935"/>
            <a:ext cx="2815510" cy="26957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909" y="2242150"/>
            <a:ext cx="2853690" cy="37071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369" y="4371027"/>
            <a:ext cx="2847023" cy="23936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151" y="2276872"/>
            <a:ext cx="2927033" cy="209359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stack()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ko-KR" sz="2000" dirty="0"/>
              <a:t>stack() </a:t>
            </a:r>
            <a:r>
              <a:rPr lang="ko-KR" altLang="en-US" sz="2000" dirty="0"/>
              <a:t>함수는 축 속성 </a:t>
            </a:r>
            <a:r>
              <a:rPr lang="en-US" altLang="ko-KR" sz="2000" dirty="0"/>
              <a:t>axis</a:t>
            </a:r>
            <a:r>
              <a:rPr lang="ko-KR" altLang="en-US" sz="2000" dirty="0"/>
              <a:t>의 값에 따라 배열을 합침</a:t>
            </a:r>
            <a:endParaRPr lang="en-US" altLang="ko-KR" sz="2000" dirty="0"/>
          </a:p>
          <a:p>
            <a:pPr fontAlgn="base">
              <a:spcBef>
                <a:spcPts val="0"/>
              </a:spcBef>
            </a:pPr>
            <a:r>
              <a:rPr lang="en-US" altLang="ko-KR" sz="2000" dirty="0"/>
              <a:t>axis </a:t>
            </a:r>
            <a:r>
              <a:rPr lang="ko-KR" altLang="en-US" sz="2000" dirty="0"/>
              <a:t>매개 변수는 </a:t>
            </a:r>
            <a:r>
              <a:rPr lang="ko-KR" altLang="en-US" sz="2000" u="sng" dirty="0"/>
              <a:t>결과의 차원에서 새 축의 인덱스를 지정</a:t>
            </a:r>
            <a:endParaRPr lang="en-US" altLang="ko-KR" sz="2000" u="sng" dirty="0"/>
          </a:p>
          <a:p>
            <a:pPr fontAlgn="base">
              <a:spcBef>
                <a:spcPts val="0"/>
              </a:spcBef>
            </a:pPr>
            <a:r>
              <a:rPr lang="en-US" altLang="ko-KR" sz="2000" dirty="0"/>
              <a:t>axis=0</a:t>
            </a:r>
            <a:r>
              <a:rPr lang="ko-KR" altLang="en-US" sz="2000" dirty="0"/>
              <a:t>이면 첫 번째 차원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axis=-1</a:t>
            </a:r>
            <a:r>
              <a:rPr lang="ko-KR" altLang="en-US" sz="2000" dirty="0"/>
              <a:t>이면 마지막 차원</a:t>
            </a:r>
          </a:p>
          <a:p>
            <a:pPr>
              <a:spcBef>
                <a:spcPts val="0"/>
              </a:spcBef>
            </a:pPr>
            <a:endParaRPr lang="ko-KR" altLang="en-US" sz="2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3.2. </a:t>
            </a:r>
            <a:r>
              <a:rPr lang="ko-KR" altLang="en-US" dirty="0"/>
              <a:t>두 배열을 쌓아 합치기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83622" y="2757204"/>
            <a:ext cx="1519310" cy="732656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83622" y="4179100"/>
            <a:ext cx="1519310" cy="73265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354277" y="2801301"/>
            <a:ext cx="1364249" cy="18288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354277" y="4199145"/>
            <a:ext cx="1364249" cy="182881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34166" y="2705642"/>
            <a:ext cx="1519312" cy="732656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534166" y="3593066"/>
            <a:ext cx="1519312" cy="73265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구부러진 연결선 20"/>
          <p:cNvCxnSpPr>
            <a:stCxn id="8" idx="3"/>
            <a:endCxn id="19" idx="1"/>
          </p:cNvCxnSpPr>
          <p:nvPr/>
        </p:nvCxnSpPr>
        <p:spPr>
          <a:xfrm flipV="1">
            <a:off x="2802932" y="3071970"/>
            <a:ext cx="1731234" cy="51562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9" idx="3"/>
            <a:endCxn id="20" idx="1"/>
          </p:cNvCxnSpPr>
          <p:nvPr/>
        </p:nvCxnSpPr>
        <p:spPr>
          <a:xfrm flipV="1">
            <a:off x="2802932" y="3959394"/>
            <a:ext cx="1731234" cy="586034"/>
          </a:xfrm>
          <a:prstGeom prst="curvedConnector3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534166" y="5154555"/>
            <a:ext cx="1533379" cy="216505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534166" y="4920554"/>
            <a:ext cx="1519311" cy="205865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9" name="구부러진 연결선 28"/>
          <p:cNvCxnSpPr>
            <a:stCxn id="10" idx="3"/>
            <a:endCxn id="27" idx="1"/>
          </p:cNvCxnSpPr>
          <p:nvPr/>
        </p:nvCxnSpPr>
        <p:spPr>
          <a:xfrm>
            <a:off x="2718526" y="2892742"/>
            <a:ext cx="1815640" cy="2130745"/>
          </a:xfrm>
          <a:prstGeom prst="curved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13" idx="3"/>
            <a:endCxn id="26" idx="1"/>
          </p:cNvCxnSpPr>
          <p:nvPr/>
        </p:nvCxnSpPr>
        <p:spPr>
          <a:xfrm>
            <a:off x="2718526" y="4290586"/>
            <a:ext cx="1815640" cy="97222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7789026" y="2801301"/>
            <a:ext cx="239150" cy="86859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7" name="구부러진 연결선 36"/>
          <p:cNvCxnSpPr>
            <a:stCxn id="10" idx="0"/>
            <a:endCxn id="36" idx="0"/>
          </p:cNvCxnSpPr>
          <p:nvPr/>
        </p:nvCxnSpPr>
        <p:spPr>
          <a:xfrm rot="5400000" flipH="1" flipV="1">
            <a:off x="4972501" y="-134798"/>
            <a:ext cx="12700" cy="5872199"/>
          </a:xfrm>
          <a:prstGeom prst="curvedConnector3">
            <a:avLst>
              <a:gd name="adj1" fmla="val 180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구부러진 연결선 42"/>
          <p:cNvCxnSpPr>
            <a:stCxn id="13" idx="2"/>
            <a:endCxn id="46" idx="2"/>
          </p:cNvCxnSpPr>
          <p:nvPr/>
        </p:nvCxnSpPr>
        <p:spPr>
          <a:xfrm rot="5400000" flipH="1" flipV="1">
            <a:off x="4781729" y="924564"/>
            <a:ext cx="712134" cy="6202789"/>
          </a:xfrm>
          <a:prstGeom prst="curvedConnector3">
            <a:avLst>
              <a:gd name="adj1" fmla="val -32101"/>
            </a:avLst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8112581" y="2790302"/>
            <a:ext cx="253219" cy="879590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711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 err="1"/>
              <a:t>넘파이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en-US" altLang="ko-KR" dirty="0"/>
              <a:t>(</a:t>
            </a:r>
            <a:r>
              <a:rPr lang="en-US" altLang="ko-KR" dirty="0" err="1"/>
              <a:t>NumPy</a:t>
            </a:r>
            <a:r>
              <a:rPr lang="en-US" altLang="ko-KR" dirty="0"/>
              <a:t> - </a:t>
            </a:r>
            <a:r>
              <a:rPr lang="en-US" altLang="ko-KR" dirty="0">
                <a:hlinkClick r:id="rId3"/>
              </a:rPr>
              <a:t>http://www.numpy.org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파이썬을</a:t>
            </a:r>
            <a:r>
              <a:rPr lang="ko-KR" altLang="en-US" dirty="0"/>
              <a:t> 사용한 과학 컴퓨팅의 기본 패키지</a:t>
            </a:r>
            <a:endParaRPr lang="en-US" altLang="ko-KR" dirty="0"/>
          </a:p>
          <a:p>
            <a:r>
              <a:rPr lang="ko-KR" altLang="en-US" dirty="0" err="1"/>
              <a:t>넘파이</a:t>
            </a:r>
            <a:r>
              <a:rPr lang="ko-KR" altLang="en-US" dirty="0"/>
              <a:t> 기능</a:t>
            </a:r>
            <a:endParaRPr lang="en-US" altLang="ko-KR" dirty="0"/>
          </a:p>
          <a:p>
            <a:pPr lvl="1"/>
            <a:r>
              <a:rPr lang="en-US" altLang="ko-KR" dirty="0"/>
              <a:t>N </a:t>
            </a:r>
            <a:r>
              <a:rPr lang="ko-KR" altLang="en-US" dirty="0"/>
              <a:t>차원 </a:t>
            </a:r>
            <a:r>
              <a:rPr lang="ko-KR" altLang="en-US"/>
              <a:t>배열 객체</a:t>
            </a:r>
            <a:r>
              <a:rPr lang="en-US" altLang="ko-KR"/>
              <a:t>C/C</a:t>
            </a:r>
            <a:r>
              <a:rPr lang="en-US" altLang="ko-KR" dirty="0"/>
              <a:t>++, </a:t>
            </a:r>
            <a:r>
              <a:rPr lang="ko-KR" altLang="en-US" dirty="0"/>
              <a:t>포트란</a:t>
            </a:r>
            <a:r>
              <a:rPr lang="en-US" altLang="ko-KR" dirty="0"/>
              <a:t>(Fortran) </a:t>
            </a:r>
            <a:r>
              <a:rPr lang="ko-KR" altLang="en-US" dirty="0"/>
              <a:t>코드 통합 도구</a:t>
            </a:r>
          </a:p>
          <a:p>
            <a:pPr lvl="1"/>
            <a:r>
              <a:rPr lang="ko-KR" altLang="en-US" dirty="0"/>
              <a:t>선형 대수학</a:t>
            </a:r>
            <a:r>
              <a:rPr lang="en-US" altLang="ko-KR" dirty="0"/>
              <a:t>(Linear algebra)</a:t>
            </a:r>
          </a:p>
          <a:p>
            <a:pPr lvl="1"/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  <a:r>
              <a:rPr lang="en-US" altLang="ko-KR" dirty="0"/>
              <a:t>(Fourier transform)</a:t>
            </a:r>
          </a:p>
          <a:p>
            <a:pPr lvl="1"/>
            <a:r>
              <a:rPr lang="ko-KR" altLang="en-US" dirty="0" err="1"/>
              <a:t>난수</a:t>
            </a:r>
            <a:r>
              <a:rPr lang="en-US" altLang="ko-KR" dirty="0"/>
              <a:t>(Random number) </a:t>
            </a:r>
            <a:r>
              <a:rPr lang="ko-KR" altLang="en-US" dirty="0"/>
              <a:t>기능</a:t>
            </a:r>
            <a:endParaRPr lang="en-US" altLang="ko-KR" dirty="0"/>
          </a:p>
          <a:p>
            <a:r>
              <a:rPr lang="ko-KR" altLang="en-US" dirty="0" err="1"/>
              <a:t>넘파이의</a:t>
            </a:r>
            <a:r>
              <a:rPr lang="ko-KR" altLang="en-US" dirty="0"/>
              <a:t> 주요 </a:t>
            </a:r>
            <a:r>
              <a:rPr lang="ko-KR" altLang="en-US"/>
              <a:t>객체는 동일</a:t>
            </a:r>
            <a:r>
              <a:rPr lang="en-US" altLang="ko-KR"/>
              <a:t>(</a:t>
            </a:r>
            <a:r>
              <a:rPr lang="en-US" altLang="ko-KR" dirty="0"/>
              <a:t>homogeneous)</a:t>
            </a:r>
            <a:r>
              <a:rPr lang="ko-KR" altLang="en-US" dirty="0"/>
              <a:t>의 다차원 배열</a:t>
            </a:r>
          </a:p>
          <a:p>
            <a:pPr lvl="1"/>
            <a:r>
              <a:rPr lang="ko-KR" altLang="en-US" dirty="0"/>
              <a:t>모든 데이터가 같은 타입인 테이블</a:t>
            </a:r>
            <a:endParaRPr lang="en-US" altLang="ko-KR" dirty="0"/>
          </a:p>
          <a:p>
            <a:r>
              <a:rPr lang="ko-KR" altLang="en-US" dirty="0" err="1"/>
              <a:t>넘파이의</a:t>
            </a:r>
            <a:r>
              <a:rPr lang="ko-KR" altLang="en-US" dirty="0"/>
              <a:t> 차원들은 </a:t>
            </a:r>
            <a:r>
              <a:rPr lang="ko-KR" altLang="en-US" b="1" dirty="0">
                <a:solidFill>
                  <a:srgbClr val="FF0000"/>
                </a:solidFill>
              </a:rPr>
              <a:t>축</a:t>
            </a:r>
            <a:r>
              <a:rPr lang="en-US" altLang="ko-KR" b="1" dirty="0">
                <a:solidFill>
                  <a:srgbClr val="FF0000"/>
                </a:solidFill>
              </a:rPr>
              <a:t>(axis)</a:t>
            </a:r>
            <a:r>
              <a:rPr lang="ko-KR" altLang="en-US" dirty="0"/>
              <a:t>으로 불림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패키지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15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3.3. r_</a:t>
            </a:r>
            <a:r>
              <a:rPr lang="ko-KR" altLang="en-US" dirty="0"/>
              <a:t>와 </a:t>
            </a:r>
            <a:r>
              <a:rPr lang="en-US" altLang="ko-KR" dirty="0"/>
              <a:t>c_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r_[]</a:t>
            </a:r>
            <a:r>
              <a:rPr lang="ko-KR" altLang="en-US" dirty="0"/>
              <a:t>와 </a:t>
            </a:r>
            <a:r>
              <a:rPr lang="en-US" altLang="ko-KR" dirty="0"/>
              <a:t>c_[] </a:t>
            </a:r>
            <a:r>
              <a:rPr lang="ko-KR" altLang="en-US" dirty="0"/>
              <a:t>는 한 개의 축을 따라 번호를 나열해 배열을 만들 때 유용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649" y="1643521"/>
            <a:ext cx="6840760" cy="466094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30077" y="3609890"/>
            <a:ext cx="3193261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차원을 추가하고 싶다면 기존 데이터를 </a:t>
            </a:r>
            <a:r>
              <a:rPr lang="en-US" altLang="ko-KR" dirty="0">
                <a:solidFill>
                  <a:srgbClr val="0070C0"/>
                </a:solidFill>
              </a:rPr>
              <a:t>[] </a:t>
            </a:r>
            <a:r>
              <a:rPr lang="ko-KR" altLang="en-US" dirty="0">
                <a:solidFill>
                  <a:srgbClr val="0070C0"/>
                </a:solidFill>
              </a:rPr>
              <a:t>기호로 묶어준다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88704" y="3617843"/>
            <a:ext cx="1800200" cy="315213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1" idx="3"/>
            <a:endCxn id="10" idx="1"/>
          </p:cNvCxnSpPr>
          <p:nvPr/>
        </p:nvCxnSpPr>
        <p:spPr>
          <a:xfrm>
            <a:off x="4088904" y="3775450"/>
            <a:ext cx="1341173" cy="157606"/>
          </a:xfrm>
          <a:prstGeom prst="curved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430077" y="5309905"/>
            <a:ext cx="3193261" cy="646331"/>
          </a:xfrm>
          <a:prstGeom prst="rect">
            <a:avLst/>
          </a:prstGeom>
          <a:solidFill>
            <a:srgbClr val="FBE5D6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c_() </a:t>
            </a:r>
            <a:r>
              <a:rPr lang="ko-KR" altLang="en-US" dirty="0">
                <a:solidFill>
                  <a:srgbClr val="FF0000"/>
                </a:solidFill>
              </a:rPr>
              <a:t>함수는 열 단위로 데이터를 쌓아 준다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88704" y="4994692"/>
            <a:ext cx="1800200" cy="3152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8" name="구부러진 연결선 17"/>
          <p:cNvCxnSpPr>
            <a:endCxn id="15" idx="1"/>
          </p:cNvCxnSpPr>
          <p:nvPr/>
        </p:nvCxnSpPr>
        <p:spPr>
          <a:xfrm>
            <a:off x="4110784" y="5152298"/>
            <a:ext cx="1319293" cy="480773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144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1) hsplit(),</a:t>
            </a:r>
            <a:r>
              <a:rPr lang="ko-KR" altLang="en-US"/>
              <a:t> </a:t>
            </a:r>
            <a:r>
              <a:rPr lang="en-US" altLang="ko-KR"/>
              <a:t>vsplit(), dsplit()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 err="1"/>
              <a:t>hsplit</a:t>
            </a:r>
            <a:r>
              <a:rPr lang="en-US" altLang="ko-KR" sz="2000" dirty="0"/>
              <a:t>()</a:t>
            </a:r>
            <a:r>
              <a:rPr lang="ko-KR" altLang="en-US" sz="2000" dirty="0"/>
              <a:t>함수를 사용하여 반환 할 동등한 모양의 배열 수를 지정하거나 나누기를 해야 하는 열을 지정하여 가로 축을 따라 배열을 나눌 수 있음</a:t>
            </a:r>
            <a:endParaRPr lang="en-US" altLang="ko-KR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 err="1"/>
              <a:t>vsplit</a:t>
            </a:r>
            <a:r>
              <a:rPr lang="en-US" altLang="ko-KR" sz="2000" dirty="0"/>
              <a:t>() </a:t>
            </a:r>
            <a:r>
              <a:rPr lang="ko-KR" altLang="en-US" sz="2000" dirty="0"/>
              <a:t>함수는 세로축을 따라 분할</a:t>
            </a:r>
            <a:endParaRPr lang="en-US" altLang="ko-KR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 err="1"/>
              <a:t>dsplit</a:t>
            </a:r>
            <a:r>
              <a:rPr lang="en-US" altLang="ko-KR" sz="2000" dirty="0"/>
              <a:t>() </a:t>
            </a:r>
            <a:r>
              <a:rPr lang="ko-KR" altLang="en-US" sz="2000" dirty="0"/>
              <a:t>함수는 세 번째 축</a:t>
            </a:r>
            <a:r>
              <a:rPr lang="en-US" altLang="ko-KR" sz="2000" dirty="0"/>
              <a:t>(depth)</a:t>
            </a:r>
            <a:r>
              <a:rPr lang="ko-KR" altLang="en-US" sz="2000" dirty="0"/>
              <a:t>을 따라 여러 개의 배열로 나눔</a:t>
            </a:r>
            <a:r>
              <a:rPr lang="en-US" altLang="ko-KR" sz="2000" dirty="0"/>
              <a:t>. </a:t>
            </a:r>
            <a:r>
              <a:rPr lang="en-US" altLang="ko-KR" sz="2000" dirty="0" err="1"/>
              <a:t>dsplit</a:t>
            </a:r>
            <a:r>
              <a:rPr lang="en-US" altLang="ko-KR" sz="2000" dirty="0"/>
              <a:t>()</a:t>
            </a:r>
            <a:r>
              <a:rPr lang="ko-KR" altLang="en-US" sz="2000" dirty="0"/>
              <a:t>은 </a:t>
            </a:r>
            <a:r>
              <a:rPr lang="en-US" altLang="ko-KR" sz="2000" dirty="0"/>
              <a:t>3</a:t>
            </a:r>
            <a:r>
              <a:rPr lang="ko-KR" altLang="en-US" sz="2000" dirty="0"/>
              <a:t>차원 이상 배열에서만 동작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/>
              <a:t>3</a:t>
            </a:r>
            <a:r>
              <a:rPr lang="ko-KR" altLang="en-US"/>
              <a:t>절</a:t>
            </a:r>
            <a:r>
              <a:rPr lang="en-US" altLang="ko-KR"/>
              <a:t>. </a:t>
            </a:r>
            <a:r>
              <a:rPr lang="ko-KR" altLang="en-US"/>
              <a:t>배열 합치기</a:t>
            </a:r>
            <a:r>
              <a:rPr lang="en-US" altLang="ko-KR"/>
              <a:t>/</a:t>
            </a:r>
            <a:r>
              <a:rPr lang="ko-KR" altLang="en-US"/>
              <a:t>분리하기 </a:t>
            </a:r>
            <a:r>
              <a:rPr lang="en-US" altLang="ko-KR"/>
              <a:t>&gt; 3.4. </a:t>
            </a:r>
            <a:r>
              <a:rPr lang="ko-KR" altLang="en-US"/>
              <a:t>하나의 배열을 여러 개의 배열로 분할하기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2818983"/>
            <a:ext cx="2770262" cy="13629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487" y="2361076"/>
            <a:ext cx="6153323" cy="392980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200" y="3675665"/>
            <a:ext cx="2700610" cy="25626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7493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en-US" altLang="ko-KR" dirty="0" err="1"/>
              <a:t>hsplit</a:t>
            </a:r>
            <a:r>
              <a:rPr lang="en-US" altLang="ko-KR" dirty="0"/>
              <a:t>()</a:t>
            </a:r>
            <a:r>
              <a:rPr lang="ko-KR" altLang="en-US" dirty="0"/>
              <a:t>과 </a:t>
            </a:r>
            <a:r>
              <a:rPr lang="en-US" altLang="ko-KR" dirty="0"/>
              <a:t>axis=1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hsplit</a:t>
            </a:r>
            <a:r>
              <a:rPr lang="en-US" altLang="ko-KR" dirty="0"/>
              <a:t>() </a:t>
            </a:r>
            <a:r>
              <a:rPr lang="ko-KR" altLang="en-US" dirty="0"/>
              <a:t>함수는 </a:t>
            </a:r>
            <a:r>
              <a:rPr lang="en-US" altLang="ko-KR" dirty="0"/>
              <a:t>split() </a:t>
            </a:r>
            <a:r>
              <a:rPr lang="ko-KR" altLang="en-US" dirty="0"/>
              <a:t>함수의 </a:t>
            </a:r>
            <a:r>
              <a:rPr lang="en-US" altLang="ko-KR" dirty="0"/>
              <a:t>axis </a:t>
            </a:r>
            <a:r>
              <a:rPr lang="ko-KR" altLang="en-US" dirty="0"/>
              <a:t>매개 변수가 </a:t>
            </a:r>
            <a:r>
              <a:rPr lang="en-US" altLang="ko-KR" dirty="0"/>
              <a:t>1</a:t>
            </a:r>
            <a:r>
              <a:rPr lang="ko-KR" altLang="en-US" dirty="0"/>
              <a:t>일 때와 같음</a:t>
            </a:r>
            <a:endParaRPr lang="en-US" altLang="ko-KR" dirty="0"/>
          </a:p>
          <a:p>
            <a:r>
              <a:rPr lang="ko-KR" altLang="en-US" dirty="0"/>
              <a:t>배열의 차원에 상관없이 항상 두 번째 축을 이용해 분할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3.4. </a:t>
            </a:r>
            <a:r>
              <a:rPr lang="ko-KR" altLang="en-US" dirty="0"/>
              <a:t>하나의 배열을 여러 개의 배열로 분할하기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008" y="2375842"/>
            <a:ext cx="3810000" cy="168116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66" y="2341277"/>
            <a:ext cx="2600325" cy="1924050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1539677" y="3116721"/>
            <a:ext cx="1095376" cy="145257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539677" y="3780321"/>
            <a:ext cx="1095376" cy="141264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539677" y="3297696"/>
            <a:ext cx="1095376" cy="135732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539677" y="3950159"/>
            <a:ext cx="1095376" cy="152102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539677" y="3460762"/>
            <a:ext cx="1095376" cy="135732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539677" y="4113225"/>
            <a:ext cx="1095376" cy="152102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981304" y="2883234"/>
            <a:ext cx="1878207" cy="541893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자유형 51"/>
          <p:cNvSpPr/>
          <p:nvPr/>
        </p:nvSpPr>
        <p:spPr>
          <a:xfrm>
            <a:off x="4487367" y="3149846"/>
            <a:ext cx="3263900" cy="584200"/>
          </a:xfrm>
          <a:custGeom>
            <a:avLst/>
            <a:gdLst>
              <a:gd name="connsiteX0" fmla="*/ 1485900 w 3263900"/>
              <a:gd name="connsiteY0" fmla="*/ 0 h 584200"/>
              <a:gd name="connsiteX1" fmla="*/ 3263900 w 3263900"/>
              <a:gd name="connsiteY1" fmla="*/ 0 h 584200"/>
              <a:gd name="connsiteX2" fmla="*/ 3263900 w 3263900"/>
              <a:gd name="connsiteY2" fmla="*/ 266700 h 584200"/>
              <a:gd name="connsiteX3" fmla="*/ 1524000 w 3263900"/>
              <a:gd name="connsiteY3" fmla="*/ 266700 h 584200"/>
              <a:gd name="connsiteX4" fmla="*/ 1524000 w 3263900"/>
              <a:gd name="connsiteY4" fmla="*/ 584200 h 584200"/>
              <a:gd name="connsiteX5" fmla="*/ 0 w 3263900"/>
              <a:gd name="connsiteY5" fmla="*/ 584200 h 584200"/>
              <a:gd name="connsiteX6" fmla="*/ 0 w 3263900"/>
              <a:gd name="connsiteY6" fmla="*/ 304800 h 584200"/>
              <a:gd name="connsiteX7" fmla="*/ 1473200 w 3263900"/>
              <a:gd name="connsiteY7" fmla="*/ 304800 h 584200"/>
              <a:gd name="connsiteX8" fmla="*/ 1485900 w 3263900"/>
              <a:gd name="connsiteY8" fmla="*/ 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3900" h="584200">
                <a:moveTo>
                  <a:pt x="1485900" y="0"/>
                </a:moveTo>
                <a:lnTo>
                  <a:pt x="3263900" y="0"/>
                </a:lnTo>
                <a:lnTo>
                  <a:pt x="3263900" y="266700"/>
                </a:lnTo>
                <a:lnTo>
                  <a:pt x="1524000" y="266700"/>
                </a:lnTo>
                <a:lnTo>
                  <a:pt x="1524000" y="584200"/>
                </a:lnTo>
                <a:lnTo>
                  <a:pt x="0" y="584200"/>
                </a:lnTo>
                <a:lnTo>
                  <a:pt x="0" y="304800"/>
                </a:lnTo>
                <a:lnTo>
                  <a:pt x="1473200" y="304800"/>
                </a:lnTo>
                <a:lnTo>
                  <a:pt x="1485900" y="0"/>
                </a:lnTo>
                <a:close/>
              </a:path>
            </a:pathLst>
          </a:cu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자유형 52"/>
          <p:cNvSpPr/>
          <p:nvPr/>
        </p:nvSpPr>
        <p:spPr>
          <a:xfrm>
            <a:off x="4487367" y="3462398"/>
            <a:ext cx="3263900" cy="584200"/>
          </a:xfrm>
          <a:custGeom>
            <a:avLst/>
            <a:gdLst>
              <a:gd name="connsiteX0" fmla="*/ 1485900 w 3263900"/>
              <a:gd name="connsiteY0" fmla="*/ 0 h 584200"/>
              <a:gd name="connsiteX1" fmla="*/ 3263900 w 3263900"/>
              <a:gd name="connsiteY1" fmla="*/ 0 h 584200"/>
              <a:gd name="connsiteX2" fmla="*/ 3263900 w 3263900"/>
              <a:gd name="connsiteY2" fmla="*/ 266700 h 584200"/>
              <a:gd name="connsiteX3" fmla="*/ 1524000 w 3263900"/>
              <a:gd name="connsiteY3" fmla="*/ 266700 h 584200"/>
              <a:gd name="connsiteX4" fmla="*/ 1524000 w 3263900"/>
              <a:gd name="connsiteY4" fmla="*/ 584200 h 584200"/>
              <a:gd name="connsiteX5" fmla="*/ 0 w 3263900"/>
              <a:gd name="connsiteY5" fmla="*/ 584200 h 584200"/>
              <a:gd name="connsiteX6" fmla="*/ 0 w 3263900"/>
              <a:gd name="connsiteY6" fmla="*/ 304800 h 584200"/>
              <a:gd name="connsiteX7" fmla="*/ 1473200 w 3263900"/>
              <a:gd name="connsiteY7" fmla="*/ 304800 h 584200"/>
              <a:gd name="connsiteX8" fmla="*/ 1485900 w 3263900"/>
              <a:gd name="connsiteY8" fmla="*/ 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3900" h="584200">
                <a:moveTo>
                  <a:pt x="1485900" y="0"/>
                </a:moveTo>
                <a:lnTo>
                  <a:pt x="3263900" y="0"/>
                </a:lnTo>
                <a:lnTo>
                  <a:pt x="3263900" y="266700"/>
                </a:lnTo>
                <a:lnTo>
                  <a:pt x="1524000" y="266700"/>
                </a:lnTo>
                <a:lnTo>
                  <a:pt x="1524000" y="584200"/>
                </a:lnTo>
                <a:lnTo>
                  <a:pt x="0" y="584200"/>
                </a:lnTo>
                <a:lnTo>
                  <a:pt x="0" y="304800"/>
                </a:lnTo>
                <a:lnTo>
                  <a:pt x="1473200" y="304800"/>
                </a:lnTo>
                <a:lnTo>
                  <a:pt x="1485900" y="0"/>
                </a:lnTo>
                <a:close/>
              </a:path>
            </a:pathLst>
          </a:cu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4" name="구부러진 연결선 53"/>
          <p:cNvCxnSpPr>
            <a:stCxn id="45" idx="3"/>
            <a:endCxn id="51" idx="1"/>
          </p:cNvCxnSpPr>
          <p:nvPr/>
        </p:nvCxnSpPr>
        <p:spPr>
          <a:xfrm flipV="1">
            <a:off x="2635053" y="3154181"/>
            <a:ext cx="1346251" cy="3516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 54"/>
          <p:cNvCxnSpPr>
            <a:stCxn id="46" idx="3"/>
            <a:endCxn id="51" idx="1"/>
          </p:cNvCxnSpPr>
          <p:nvPr/>
        </p:nvCxnSpPr>
        <p:spPr>
          <a:xfrm flipV="1">
            <a:off x="2635053" y="3154181"/>
            <a:ext cx="1346251" cy="696772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구부러진 연결선 55"/>
          <p:cNvCxnSpPr>
            <a:stCxn id="47" idx="3"/>
          </p:cNvCxnSpPr>
          <p:nvPr/>
        </p:nvCxnSpPr>
        <p:spPr>
          <a:xfrm>
            <a:off x="2635053" y="3365562"/>
            <a:ext cx="1878738" cy="492234"/>
          </a:xfrm>
          <a:prstGeom prst="curved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구부러진 연결선 56"/>
          <p:cNvCxnSpPr>
            <a:stCxn id="48" idx="3"/>
          </p:cNvCxnSpPr>
          <p:nvPr/>
        </p:nvCxnSpPr>
        <p:spPr>
          <a:xfrm flipV="1">
            <a:off x="2635053" y="3874108"/>
            <a:ext cx="1878738" cy="152102"/>
          </a:xfrm>
          <a:prstGeom prst="curved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stCxn id="50" idx="3"/>
          </p:cNvCxnSpPr>
          <p:nvPr/>
        </p:nvCxnSpPr>
        <p:spPr>
          <a:xfrm flipV="1">
            <a:off x="2635053" y="4152533"/>
            <a:ext cx="1852314" cy="36743"/>
          </a:xfrm>
          <a:prstGeom prst="curved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구부러진 연결선 58"/>
          <p:cNvCxnSpPr>
            <a:stCxn id="49" idx="3"/>
          </p:cNvCxnSpPr>
          <p:nvPr/>
        </p:nvCxnSpPr>
        <p:spPr>
          <a:xfrm>
            <a:off x="2635053" y="3528628"/>
            <a:ext cx="1878738" cy="623905"/>
          </a:xfrm>
          <a:prstGeom prst="curved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320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357" y="1451105"/>
            <a:ext cx="1874520" cy="470916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인덱스</a:t>
            </a:r>
            <a:r>
              <a:rPr lang="en-US" altLang="ko-KR" dirty="0"/>
              <a:t> </a:t>
            </a:r>
            <a:r>
              <a:rPr lang="ko-KR" altLang="en-US" dirty="0"/>
              <a:t>목록으로 나누기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분할하기 위한 인수를 </a:t>
            </a:r>
            <a:r>
              <a:rPr lang="ko-KR" altLang="en-US" sz="2000" dirty="0" err="1"/>
              <a:t>튜플</a:t>
            </a:r>
            <a:r>
              <a:rPr lang="ko-KR" altLang="en-US" sz="2000" dirty="0"/>
              <a:t> 형식으로 지정하면 해당 인덱스를 기준으로 나눔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3.4. </a:t>
            </a:r>
            <a:r>
              <a:rPr lang="ko-KR" altLang="en-US" dirty="0"/>
              <a:t>하나의 배열을 여러 개의 배열로 분할하기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4361358" y="1494308"/>
            <a:ext cx="1924387" cy="998587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69147" y="2693715"/>
            <a:ext cx="1924387" cy="998587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69147" y="3902646"/>
            <a:ext cx="1924387" cy="998587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369147" y="5130255"/>
            <a:ext cx="1924387" cy="998587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775608"/>
            <a:ext cx="3434715" cy="185166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496616" y="2420938"/>
            <a:ext cx="541734" cy="588962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88926" y="2420938"/>
            <a:ext cx="920974" cy="58896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40276" y="2420938"/>
            <a:ext cx="293474" cy="588962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364125" y="2420938"/>
            <a:ext cx="607799" cy="588962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091730" y="2977207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25523" y="2977207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5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59240" y="2977207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6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6536" y="297720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index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14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split()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58751" y="1060451"/>
            <a:ext cx="5226297" cy="5230428"/>
          </a:xfrm>
        </p:spPr>
        <p:txBody>
          <a:bodyPr>
            <a:normAutofit/>
          </a:bodyPr>
          <a:lstStyle/>
          <a:p>
            <a:r>
              <a:rPr lang="en-US" altLang="ko-KR" dirty="0"/>
              <a:t>split()</a:t>
            </a:r>
            <a:r>
              <a:rPr lang="ko-KR" altLang="en-US" dirty="0"/>
              <a:t>은 여러 개의 작은 배열로 분할</a:t>
            </a:r>
            <a:endParaRPr lang="en-US" altLang="ko-KR" dirty="0"/>
          </a:p>
          <a:p>
            <a:r>
              <a:rPr lang="en-US" altLang="ko-KR" dirty="0" err="1"/>
              <a:t>vsplit</a:t>
            </a:r>
            <a:r>
              <a:rPr lang="en-US" altLang="ko-KR" dirty="0"/>
              <a:t>(), </a:t>
            </a:r>
            <a:r>
              <a:rPr lang="en-US" altLang="ko-KR" dirty="0" err="1"/>
              <a:t>hsplit</a:t>
            </a:r>
            <a:r>
              <a:rPr lang="en-US" altLang="ko-KR" dirty="0"/>
              <a:t>(), </a:t>
            </a:r>
            <a:r>
              <a:rPr lang="en-US" altLang="ko-KR" dirty="0" err="1"/>
              <a:t>dsplit</a:t>
            </a:r>
            <a:r>
              <a:rPr lang="en-US" altLang="ko-KR" dirty="0"/>
              <a:t>()</a:t>
            </a:r>
            <a:r>
              <a:rPr lang="ko-KR" altLang="en-US" dirty="0"/>
              <a:t>과 비슷하지만 </a:t>
            </a:r>
            <a:r>
              <a:rPr lang="en-US" altLang="ko-KR" dirty="0"/>
              <a:t>axis </a:t>
            </a:r>
            <a:r>
              <a:rPr lang="ko-KR" altLang="en-US" dirty="0" err="1"/>
              <a:t>파라미터를</a:t>
            </a:r>
            <a:r>
              <a:rPr lang="ko-KR" altLang="en-US" dirty="0"/>
              <a:t> 가질 수 있음</a:t>
            </a:r>
            <a:endParaRPr lang="en-US" altLang="ko-KR" dirty="0"/>
          </a:p>
          <a:p>
            <a:r>
              <a:rPr lang="en-US" altLang="ko-KR" dirty="0"/>
              <a:t>axis=0</a:t>
            </a:r>
            <a:r>
              <a:rPr lang="ko-KR" altLang="en-US" dirty="0"/>
              <a:t>이면 </a:t>
            </a:r>
            <a:r>
              <a:rPr lang="en-US" altLang="ko-KR" dirty="0" err="1"/>
              <a:t>vsplit</a:t>
            </a:r>
            <a:r>
              <a:rPr lang="en-US" altLang="ko-KR" dirty="0"/>
              <a:t>()</a:t>
            </a:r>
            <a:r>
              <a:rPr lang="ko-KR" altLang="en-US" dirty="0"/>
              <a:t>과 동일하게 동작</a:t>
            </a:r>
          </a:p>
          <a:p>
            <a:r>
              <a:rPr lang="en-US" altLang="ko-KR" dirty="0"/>
              <a:t>axis=1</a:t>
            </a:r>
            <a:r>
              <a:rPr lang="ko-KR" altLang="en-US" dirty="0"/>
              <a:t>인 경우 </a:t>
            </a:r>
            <a:r>
              <a:rPr lang="en-US" altLang="ko-KR" dirty="0" err="1"/>
              <a:t>hsplit</a:t>
            </a:r>
            <a:r>
              <a:rPr lang="en-US" altLang="ko-KR" dirty="0"/>
              <a:t>()</a:t>
            </a:r>
            <a:r>
              <a:rPr lang="ko-KR" altLang="en-US" dirty="0"/>
              <a:t>과 동일하게 동작</a:t>
            </a:r>
          </a:p>
          <a:p>
            <a:r>
              <a:rPr lang="en-US" altLang="ko-KR" dirty="0"/>
              <a:t>axis=2</a:t>
            </a:r>
            <a:r>
              <a:rPr lang="ko-KR" altLang="en-US" dirty="0"/>
              <a:t>는 </a:t>
            </a:r>
            <a:r>
              <a:rPr lang="en-US" altLang="ko-KR" dirty="0"/>
              <a:t>3</a:t>
            </a:r>
            <a:r>
              <a:rPr lang="ko-KR" altLang="en-US" dirty="0"/>
              <a:t>차원 이상에서 동작하며 </a:t>
            </a:r>
            <a:r>
              <a:rPr lang="en-US" altLang="ko-KR" dirty="0" err="1"/>
              <a:t>dsplit</a:t>
            </a:r>
            <a:r>
              <a:rPr lang="en-US" altLang="ko-KR" dirty="0"/>
              <a:t>()</a:t>
            </a:r>
            <a:r>
              <a:rPr lang="ko-KR" altLang="en-US" dirty="0"/>
              <a:t>과 동일하게 동작</a:t>
            </a:r>
          </a:p>
          <a:p>
            <a:endParaRPr lang="ko-KR" altLang="en-US" dirty="0"/>
          </a:p>
          <a:p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3.4. </a:t>
            </a:r>
            <a:r>
              <a:rPr lang="ko-KR" altLang="en-US" dirty="0"/>
              <a:t>하나의 배열을 여러 개의 배열로 분할하기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28" y="1235206"/>
            <a:ext cx="4547241" cy="491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41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en-US" altLang="ko-KR" dirty="0" err="1"/>
              <a:t>array_split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array_split</a:t>
            </a:r>
            <a:r>
              <a:rPr lang="en-US" altLang="ko-KR" dirty="0"/>
              <a:t>() </a:t>
            </a:r>
            <a:r>
              <a:rPr lang="ko-KR" altLang="en-US" dirty="0"/>
              <a:t>함수와 </a:t>
            </a:r>
            <a:r>
              <a:rPr lang="en-US" altLang="ko-KR" dirty="0"/>
              <a:t>split() </a:t>
            </a:r>
            <a:r>
              <a:rPr lang="ko-KR" altLang="en-US" dirty="0"/>
              <a:t>함수의 유일한 차이점은 </a:t>
            </a:r>
            <a:r>
              <a:rPr lang="en-US" altLang="ko-KR" dirty="0" err="1"/>
              <a:t>array_split</a:t>
            </a:r>
            <a:r>
              <a:rPr lang="en-US" altLang="ko-KR" dirty="0"/>
              <a:t>()</a:t>
            </a:r>
            <a:r>
              <a:rPr lang="ko-KR" altLang="en-US" dirty="0"/>
              <a:t>이 </a:t>
            </a:r>
            <a:r>
              <a:rPr lang="en-US" altLang="ko-KR" i="1" dirty="0" err="1">
                <a:solidFill>
                  <a:srgbClr val="FF0000"/>
                </a:solidFill>
              </a:rPr>
              <a:t>indices_or_sections</a:t>
            </a:r>
            <a:r>
              <a:rPr lang="ko-KR" altLang="en-US" dirty="0">
                <a:solidFill>
                  <a:srgbClr val="FF0000"/>
                </a:solidFill>
              </a:rPr>
              <a:t>를 축을 똑같이 나누지 않는 정수로 사용할 수 있다</a:t>
            </a:r>
            <a:r>
              <a:rPr lang="ko-KR" altLang="en-US" dirty="0"/>
              <a:t>는 것</a:t>
            </a:r>
            <a:endParaRPr lang="en-US" altLang="ko-KR" dirty="0"/>
          </a:p>
          <a:p>
            <a:r>
              <a:rPr lang="en-US" altLang="ko-KR" dirty="0"/>
              <a:t>n</a:t>
            </a:r>
            <a:r>
              <a:rPr lang="ko-KR" altLang="en-US" dirty="0"/>
              <a:t>개의 섹션으로 분할 되어야 하는 길이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</a:t>
            </a:r>
            <a:r>
              <a:rPr lang="ko-KR" altLang="en-US" dirty="0"/>
              <a:t>의 배열의 경우 </a:t>
            </a:r>
            <a:r>
              <a:rPr lang="en-US" altLang="ko-KR" dirty="0"/>
              <a:t>(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l//n)+1</a:t>
            </a:r>
            <a:r>
              <a:rPr lang="ko-KR" altLang="en-US" dirty="0"/>
              <a:t> 크기의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l%n</a:t>
            </a:r>
            <a:r>
              <a:rPr lang="ko-KR" altLang="en-US" dirty="0"/>
              <a:t> 하위 배열과 나머지 크기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l//n</a:t>
            </a:r>
            <a:r>
              <a:rPr lang="ko-KR" altLang="en-US" dirty="0"/>
              <a:t>을 반환</a:t>
            </a:r>
          </a:p>
          <a:p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3.4. </a:t>
            </a:r>
            <a:r>
              <a:rPr lang="ko-KR" altLang="en-US" dirty="0"/>
              <a:t>하나의 배열을 여러 개의 배열로 분할하기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3534362"/>
            <a:ext cx="6699957" cy="27565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944" y="4149080"/>
            <a:ext cx="4981418" cy="107522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136576" y="4941168"/>
            <a:ext cx="2160240" cy="360040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2640" y="5494691"/>
            <a:ext cx="4916089" cy="307777"/>
          </a:xfrm>
          <a:prstGeom prst="rect">
            <a:avLst/>
          </a:prstGeom>
          <a:solidFill>
            <a:srgbClr val="FBE5D6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ValueError</a:t>
            </a:r>
            <a:r>
              <a:rPr lang="en-US" altLang="ko-KR" sz="1400" dirty="0">
                <a:solidFill>
                  <a:srgbClr val="FF0000"/>
                </a:solidFill>
              </a:rPr>
              <a:t>: array split does not result in an equal division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1" name="구부러진 연결선 10"/>
          <p:cNvCxnSpPr>
            <a:stCxn id="3" idx="2"/>
            <a:endCxn id="9" idx="0"/>
          </p:cNvCxnSpPr>
          <p:nvPr/>
        </p:nvCxnSpPr>
        <p:spPr>
          <a:xfrm rot="16200000" flipH="1">
            <a:off x="3096949" y="4420954"/>
            <a:ext cx="193483" cy="1953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079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모두 복사 안함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단순한 할당은 배열 객체나 데이터의 사본을 만들지 않음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복사와 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69221"/>
          <a:stretch/>
        </p:blipFill>
        <p:spPr>
          <a:xfrm>
            <a:off x="488950" y="1606646"/>
            <a:ext cx="2506730" cy="46289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69614"/>
          <a:stretch/>
        </p:blipFill>
        <p:spPr>
          <a:xfrm>
            <a:off x="3200119" y="1596359"/>
            <a:ext cx="2454037" cy="44319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596" y="1596360"/>
            <a:ext cx="2941268" cy="320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71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 </a:t>
            </a:r>
            <a:r>
              <a:rPr lang="ko-KR" altLang="en-US" dirty="0"/>
              <a:t>얕은 복사 뷰</a:t>
            </a:r>
            <a:r>
              <a:rPr lang="en-US" altLang="ko-KR" dirty="0"/>
              <a:t>(view)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58751" y="1060451"/>
            <a:ext cx="6018385" cy="52304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2000" dirty="0"/>
              <a:t>뷰는 동일한 데이터를 공유 할 수 있는 다른 객체</a:t>
            </a:r>
            <a:endParaRPr lang="en-US" altLang="ko-KR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/>
              <a:t>view() </a:t>
            </a:r>
            <a:r>
              <a:rPr lang="ko-KR" altLang="en-US" sz="2000" dirty="0"/>
              <a:t>함수는 동일한 데이터를 보는 새로운 배열 객체를 생성</a:t>
            </a:r>
            <a:endParaRPr lang="en-US" altLang="ko-KR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/>
              <a:t>s[:,:] </a:t>
            </a:r>
            <a:r>
              <a:rPr lang="ko-KR" altLang="en-US" sz="2000" dirty="0"/>
              <a:t>형식으로 배열을 자르면 뷰가 반환</a:t>
            </a:r>
            <a:r>
              <a:rPr lang="en-US" altLang="ko-KR" sz="2000" dirty="0"/>
              <a:t>. </a:t>
            </a:r>
            <a:r>
              <a:rPr lang="ko-KR" altLang="en-US" sz="2000" dirty="0"/>
              <a:t>배열을 자르고 할당할 경우 원본 배열의 값이 바뀔 수 있음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복사와 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62" y="2725699"/>
            <a:ext cx="1999886" cy="28347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476" y="2718717"/>
            <a:ext cx="2569433" cy="37667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136" y="1197495"/>
            <a:ext cx="3436698" cy="50094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02234" y="5088727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다른 모양 같은 데이터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04362" y="3702207"/>
            <a:ext cx="1528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슬라이싱</a:t>
            </a:r>
            <a:r>
              <a:rPr lang="ko-KR" altLang="en-US" dirty="0">
                <a:solidFill>
                  <a:srgbClr val="FF0000"/>
                </a:solidFill>
              </a:rPr>
              <a:t> 하면 뷰가 반환</a:t>
            </a:r>
          </a:p>
        </p:txBody>
      </p:sp>
    </p:spTree>
    <p:extLst>
      <p:ext uri="{BB962C8B-B14F-4D97-AF65-F5344CB8AC3E}">
        <p14:creationId xmlns:p14="http://schemas.microsoft.com/office/powerpoint/2010/main" val="2174891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 </a:t>
            </a:r>
            <a:r>
              <a:rPr lang="ko-KR" altLang="en-US" dirty="0"/>
              <a:t>깊은</a:t>
            </a:r>
            <a:r>
              <a:rPr lang="en-US" altLang="ko-KR" dirty="0"/>
              <a:t> </a:t>
            </a:r>
            <a:r>
              <a:rPr lang="ko-KR" altLang="en-US" dirty="0"/>
              <a:t>복사 카피</a:t>
            </a:r>
            <a:r>
              <a:rPr lang="en-US" altLang="ko-KR" dirty="0"/>
              <a:t>(copy)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copy() </a:t>
            </a:r>
            <a:r>
              <a:rPr lang="ko-KR" altLang="en-US" dirty="0"/>
              <a:t>함수는 배열 및 해당 데이터의 전체 복사본을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복사와 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580898"/>
            <a:ext cx="4573867" cy="46427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093" y="1580898"/>
            <a:ext cx="3970908" cy="430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61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인덱스 배열로 인덱싱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배열의 인덱싱을 단일 숫자가 아닌 </a:t>
            </a:r>
            <a:r>
              <a:rPr lang="ko-KR" altLang="en-US" dirty="0" err="1"/>
              <a:t>넘파이</a:t>
            </a:r>
            <a:r>
              <a:rPr lang="ko-KR" altLang="en-US" dirty="0"/>
              <a:t> 배열을 이용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고급 인덱싱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2" y="1694911"/>
            <a:ext cx="3203663" cy="225701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575" y="1694911"/>
            <a:ext cx="4359275" cy="34373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72501"/>
          <a:stretch/>
        </p:blipFill>
        <p:spPr>
          <a:xfrm>
            <a:off x="3824504" y="5236463"/>
            <a:ext cx="3895111" cy="9288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754" y="4804442"/>
            <a:ext cx="1363662" cy="138074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693997" y="3234277"/>
            <a:ext cx="21300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인덱스 배열이 다차원 인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인덱스의 단일 배열은 첫 번째 차원을 참조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90786" y="4804442"/>
            <a:ext cx="2692400" cy="923330"/>
          </a:xfrm>
          <a:prstGeom prst="rect">
            <a:avLst/>
          </a:prstGeom>
          <a:solidFill>
            <a:srgbClr val="FBE5D6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이미지 저장을 </a:t>
            </a:r>
            <a:r>
              <a:rPr lang="ko-KR" altLang="en-US" dirty="0" err="1">
                <a:solidFill>
                  <a:srgbClr val="FF0000"/>
                </a:solidFill>
              </a:rPr>
              <a:t>팔래트의</a:t>
            </a:r>
            <a:r>
              <a:rPr lang="ko-KR" altLang="en-US" dirty="0">
                <a:solidFill>
                  <a:srgbClr val="FF0000"/>
                </a:solidFill>
              </a:rPr>
              <a:t> 인덱스 배열을 이용해 저장하는 예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824504" y="1628800"/>
            <a:ext cx="5880496" cy="4556385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>
            <a:stCxn id="14" idx="3"/>
            <a:endCxn id="9" idx="1"/>
          </p:cNvCxnSpPr>
          <p:nvPr/>
        </p:nvCxnSpPr>
        <p:spPr>
          <a:xfrm flipV="1">
            <a:off x="3183186" y="3906993"/>
            <a:ext cx="641318" cy="1359114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894114" y="3068960"/>
            <a:ext cx="1528355" cy="275131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99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주요 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패키지 </a:t>
            </a:r>
            <a:r>
              <a:rPr lang="en-US" altLang="ko-KR" dirty="0"/>
              <a:t>&gt; 1.1 </a:t>
            </a:r>
            <a:r>
              <a:rPr lang="ko-KR" altLang="en-US" dirty="0" err="1"/>
              <a:t>넘파이</a:t>
            </a:r>
            <a:r>
              <a:rPr lang="ko-KR" altLang="en-US" dirty="0"/>
              <a:t> 소개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01001" y="1196750"/>
          <a:ext cx="9503999" cy="5074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647">
                  <a:extLst>
                    <a:ext uri="{9D8B030D-6E8A-4147-A177-3AD203B41FA5}">
                      <a16:colId xmlns:a16="http://schemas.microsoft.com/office/drawing/2014/main" val="363141765"/>
                    </a:ext>
                  </a:extLst>
                </a:gridCol>
                <a:gridCol w="7920352">
                  <a:extLst>
                    <a:ext uri="{9D8B030D-6E8A-4147-A177-3AD203B41FA5}">
                      <a16:colId xmlns:a16="http://schemas.microsoft.com/office/drawing/2014/main" val="693362081"/>
                    </a:ext>
                  </a:extLst>
                </a:gridCol>
              </a:tblGrid>
              <a:tr h="3895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용도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 dirty="0" err="1">
                          <a:effectLst/>
                        </a:rPr>
                        <a:t>넘파이</a:t>
                      </a:r>
                      <a:r>
                        <a:rPr lang="ko-KR" altLang="en-US" sz="1800" kern="0" spc="-50" dirty="0">
                          <a:effectLst/>
                        </a:rPr>
                        <a:t> 주요 함수</a:t>
                      </a:r>
                      <a:endParaRPr lang="ko-KR" alt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63717847"/>
                  </a:ext>
                </a:extLst>
              </a:tr>
              <a:tr h="7774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배열 만들기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 err="1">
                          <a:effectLst/>
                        </a:rPr>
                        <a:t>arange</a:t>
                      </a:r>
                      <a:r>
                        <a:rPr lang="en-US" sz="1800" kern="0" spc="-50" dirty="0">
                          <a:effectLst/>
                        </a:rPr>
                        <a:t>, array, copy, empty, </a:t>
                      </a:r>
                      <a:r>
                        <a:rPr lang="en-US" sz="1800" kern="0" spc="-50" dirty="0" err="1">
                          <a:effectLst/>
                        </a:rPr>
                        <a:t>empty_like</a:t>
                      </a:r>
                      <a:r>
                        <a:rPr lang="en-US" sz="1800" kern="0" spc="-50" dirty="0">
                          <a:effectLst/>
                        </a:rPr>
                        <a:t>, eye, </a:t>
                      </a:r>
                      <a:r>
                        <a:rPr lang="en-US" sz="1800" kern="0" spc="-50" dirty="0" err="1">
                          <a:effectLst/>
                        </a:rPr>
                        <a:t>fromfile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fromfunction</a:t>
                      </a:r>
                      <a:r>
                        <a:rPr lang="en-US" sz="1800" kern="0" spc="-50" dirty="0">
                          <a:effectLst/>
                        </a:rPr>
                        <a:t>, identity, </a:t>
                      </a:r>
                    </a:p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 err="1">
                          <a:effectLst/>
                        </a:rPr>
                        <a:t>linspace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logspace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mgrid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ogrid</a:t>
                      </a:r>
                      <a:r>
                        <a:rPr lang="en-US" sz="1800" kern="0" spc="-50" dirty="0">
                          <a:effectLst/>
                        </a:rPr>
                        <a:t>, ones, </a:t>
                      </a:r>
                      <a:r>
                        <a:rPr lang="en-US" sz="1800" kern="0" spc="-50" dirty="0" err="1">
                          <a:effectLst/>
                        </a:rPr>
                        <a:t>ones_like</a:t>
                      </a:r>
                      <a:r>
                        <a:rPr lang="en-US" sz="1800" kern="0" spc="-50" dirty="0">
                          <a:effectLst/>
                        </a:rPr>
                        <a:t>, r, zeros, </a:t>
                      </a:r>
                      <a:r>
                        <a:rPr lang="en-US" sz="1800" kern="0" spc="-50" dirty="0" err="1">
                          <a:effectLst/>
                        </a:rPr>
                        <a:t>zeros_like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351254485"/>
                  </a:ext>
                </a:extLst>
              </a:tr>
              <a:tr h="3895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모양 바꾸기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 err="1">
                          <a:effectLst/>
                        </a:rPr>
                        <a:t>ndarray.astype</a:t>
                      </a:r>
                      <a:r>
                        <a:rPr lang="en-US" sz="1800" kern="0" spc="-50" dirty="0">
                          <a:effectLst/>
                        </a:rPr>
                        <a:t>, atleast_1d, atleast_2d, atleast_3d, mat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83303614"/>
                  </a:ext>
                </a:extLst>
              </a:tr>
              <a:tr h="11653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배열 조작하기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 err="1">
                          <a:effectLst/>
                        </a:rPr>
                        <a:t>array_split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column_stack</a:t>
                      </a:r>
                      <a:r>
                        <a:rPr lang="en-US" sz="1800" kern="0" spc="-50" dirty="0">
                          <a:effectLst/>
                        </a:rPr>
                        <a:t>, concatenate, diagonal, </a:t>
                      </a:r>
                      <a:r>
                        <a:rPr lang="en-US" sz="1800" kern="0" spc="-50" dirty="0" err="1">
                          <a:effectLst/>
                        </a:rPr>
                        <a:t>dsplit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dstack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hsplit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hstack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ndarray.item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newaxis</a:t>
                      </a:r>
                      <a:r>
                        <a:rPr lang="en-US" sz="1800" kern="0" spc="-50" dirty="0">
                          <a:effectLst/>
                        </a:rPr>
                        <a:t>, ravel, repeat, reshape, resize, squeeze, </a:t>
                      </a:r>
                      <a:r>
                        <a:rPr lang="en-US" sz="1800" kern="0" spc="-50" dirty="0" err="1">
                          <a:effectLst/>
                        </a:rPr>
                        <a:t>swapaxes</a:t>
                      </a:r>
                      <a:r>
                        <a:rPr lang="en-US" sz="1800" kern="0" spc="-50" dirty="0">
                          <a:effectLst/>
                        </a:rPr>
                        <a:t>,</a:t>
                      </a:r>
                      <a:r>
                        <a:rPr lang="en-US" sz="1800" kern="0" spc="-50" baseline="0" dirty="0">
                          <a:effectLst/>
                        </a:rPr>
                        <a:t> </a:t>
                      </a:r>
                      <a:r>
                        <a:rPr lang="en-US" sz="1800" kern="0" spc="-50" dirty="0">
                          <a:effectLst/>
                        </a:rPr>
                        <a:t>take, transpose, </a:t>
                      </a:r>
                      <a:r>
                        <a:rPr lang="en-US" sz="1800" kern="0" spc="-50" dirty="0" err="1">
                          <a:effectLst/>
                        </a:rPr>
                        <a:t>vsplit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vstack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30101671"/>
                  </a:ext>
                </a:extLst>
              </a:tr>
              <a:tr h="3895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찾기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>
                          <a:effectLst/>
                        </a:rPr>
                        <a:t>all, any, nonzero, where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40986996"/>
                  </a:ext>
                </a:extLst>
              </a:tr>
              <a:tr h="3895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정렬하기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 err="1">
                          <a:effectLst/>
                        </a:rPr>
                        <a:t>argmax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argmin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argsort</a:t>
                      </a:r>
                      <a:r>
                        <a:rPr lang="en-US" sz="1800" kern="0" spc="-50" dirty="0">
                          <a:effectLst/>
                        </a:rPr>
                        <a:t>, max, min, </a:t>
                      </a:r>
                      <a:r>
                        <a:rPr lang="en-US" sz="1800" kern="0" spc="-50" dirty="0" err="1">
                          <a:effectLst/>
                        </a:rPr>
                        <a:t>ptp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searchsorted</a:t>
                      </a:r>
                      <a:r>
                        <a:rPr lang="en-US" sz="1800" kern="0" spc="-50" dirty="0">
                          <a:effectLst/>
                        </a:rPr>
                        <a:t>, sort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694906300"/>
                  </a:ext>
                </a:extLst>
              </a:tr>
              <a:tr h="7774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배열 운영하기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>
                          <a:effectLst/>
                        </a:rPr>
                        <a:t>choose, compress, </a:t>
                      </a:r>
                      <a:r>
                        <a:rPr lang="en-US" sz="1800" kern="0" spc="-50" dirty="0" err="1">
                          <a:effectLst/>
                        </a:rPr>
                        <a:t>cumprod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cumsum</a:t>
                      </a:r>
                      <a:r>
                        <a:rPr lang="en-US" sz="1800" kern="0" spc="-50" dirty="0">
                          <a:effectLst/>
                        </a:rPr>
                        <a:t>, inner, </a:t>
                      </a:r>
                      <a:r>
                        <a:rPr lang="en-US" sz="1800" kern="0" spc="-50" dirty="0" err="1">
                          <a:effectLst/>
                        </a:rPr>
                        <a:t>ndarray.fill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imag</a:t>
                      </a:r>
                      <a:r>
                        <a:rPr lang="en-US" sz="1800" kern="0" spc="-50" dirty="0">
                          <a:effectLst/>
                        </a:rPr>
                        <a:t>, prod, put, </a:t>
                      </a:r>
                    </a:p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 err="1">
                          <a:effectLst/>
                        </a:rPr>
                        <a:t>putmask</a:t>
                      </a:r>
                      <a:r>
                        <a:rPr lang="en-US" sz="1800" kern="0" spc="-50" dirty="0">
                          <a:effectLst/>
                        </a:rPr>
                        <a:t>, real, sum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615054825"/>
                  </a:ext>
                </a:extLst>
              </a:tr>
              <a:tr h="3895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기초 통계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 err="1">
                          <a:effectLst/>
                        </a:rPr>
                        <a:t>cov</a:t>
                      </a:r>
                      <a:r>
                        <a:rPr lang="en-US" sz="1800" kern="0" spc="-50" dirty="0">
                          <a:effectLst/>
                        </a:rPr>
                        <a:t>, mean, </a:t>
                      </a:r>
                      <a:r>
                        <a:rPr lang="en-US" sz="1800" kern="0" spc="-50" dirty="0" err="1">
                          <a:effectLst/>
                        </a:rPr>
                        <a:t>std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var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55728092"/>
                  </a:ext>
                </a:extLst>
              </a:tr>
              <a:tr h="3895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선형 대수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>
                          <a:effectLst/>
                        </a:rPr>
                        <a:t>cross, dot, outer, </a:t>
                      </a:r>
                      <a:r>
                        <a:rPr lang="en-US" sz="1800" kern="0" spc="-50" dirty="0" err="1">
                          <a:effectLst/>
                        </a:rPr>
                        <a:t>linalg.svd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vdot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723252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88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83829954-CF5C-4299-A991-0CD33F05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019" y="2751506"/>
            <a:ext cx="2680335" cy="2900363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5.2. </a:t>
            </a:r>
            <a:r>
              <a:rPr lang="ko-KR" altLang="en-US" dirty="0"/>
              <a:t>다차원 인덱싱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하나 이상의 차원에 대해 인덱스를 제공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각 차원에 대한 인덱스 배열은 동일한 모양이어야 함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838575" y="6471858"/>
            <a:ext cx="2228850" cy="356692"/>
          </a:xfrm>
        </p:spPr>
        <p:txBody>
          <a:bodyPr/>
          <a:lstStyle/>
          <a:p>
            <a:fld id="{DB1476C6-C82F-42BB-B3B6-C26B68931769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고급 인덱싱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419984" y="3324239"/>
            <a:ext cx="250543" cy="217344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015049" y="3574517"/>
            <a:ext cx="250543" cy="217344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396551" y="4002450"/>
            <a:ext cx="250543" cy="21734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396551" y="4252310"/>
            <a:ext cx="250543" cy="21734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177136" y="3049215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</a:t>
            </a:r>
            <a:r>
              <a:rPr lang="ko-KR" altLang="en-US" sz="1400" dirty="0"/>
              <a:t>열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79246" y="3049215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열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11294" y="3049215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2</a:t>
            </a:r>
            <a:r>
              <a:rPr lang="ko-KR" altLang="en-US" sz="1400" dirty="0"/>
              <a:t>열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43342" y="3049215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3</a:t>
            </a:r>
            <a:r>
              <a:rPr lang="ko-KR" altLang="en-US" sz="1400" dirty="0"/>
              <a:t>열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177137" y="5170361"/>
            <a:ext cx="250543" cy="217344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537177" y="5171204"/>
            <a:ext cx="250543" cy="217344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177136" y="5411958"/>
            <a:ext cx="250543" cy="21734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537176" y="5413322"/>
            <a:ext cx="250543" cy="21734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1" name="구부러진 연결선 50"/>
          <p:cNvCxnSpPr>
            <a:stCxn id="37" idx="1"/>
            <a:endCxn id="46" idx="0"/>
          </p:cNvCxnSpPr>
          <p:nvPr/>
        </p:nvCxnSpPr>
        <p:spPr>
          <a:xfrm rot="10800000" flipV="1">
            <a:off x="6302410" y="3432911"/>
            <a:ext cx="1117575" cy="1737450"/>
          </a:xfrm>
          <a:prstGeom prst="curvedConnector2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구부러진 연결선 53"/>
          <p:cNvCxnSpPr>
            <a:stCxn id="39" idx="3"/>
            <a:endCxn id="47" idx="3"/>
          </p:cNvCxnSpPr>
          <p:nvPr/>
        </p:nvCxnSpPr>
        <p:spPr>
          <a:xfrm flipH="1">
            <a:off x="6787720" y="3683189"/>
            <a:ext cx="477872" cy="1596687"/>
          </a:xfrm>
          <a:prstGeom prst="curvedConnector3">
            <a:avLst>
              <a:gd name="adj1" fmla="val -47837"/>
            </a:avLst>
          </a:prstGeom>
          <a:ln w="1905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stCxn id="40" idx="3"/>
            <a:endCxn id="48" idx="2"/>
          </p:cNvCxnSpPr>
          <p:nvPr/>
        </p:nvCxnSpPr>
        <p:spPr>
          <a:xfrm flipH="1">
            <a:off x="6302408" y="4111122"/>
            <a:ext cx="1344686" cy="1518180"/>
          </a:xfrm>
          <a:prstGeom prst="curvedConnector4">
            <a:avLst>
              <a:gd name="adj1" fmla="val -17000"/>
              <a:gd name="adj2" fmla="val 115058"/>
            </a:avLst>
          </a:prstGeom>
          <a:ln w="190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구부러진 연결선 61"/>
          <p:cNvCxnSpPr>
            <a:stCxn id="41" idx="2"/>
            <a:endCxn id="50" idx="3"/>
          </p:cNvCxnSpPr>
          <p:nvPr/>
        </p:nvCxnSpPr>
        <p:spPr>
          <a:xfrm rot="5400000">
            <a:off x="6628601" y="4628772"/>
            <a:ext cx="1052340" cy="734104"/>
          </a:xfrm>
          <a:prstGeom prst="curvedConnector2">
            <a:avLst/>
          </a:prstGeom>
          <a:ln w="190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167030D-6FF5-4533-BAA0-26EFC5D9E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38" y="2001821"/>
            <a:ext cx="3061090" cy="4195573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DEBD75-FB0A-401D-95C2-1660C0F5FC34}"/>
              </a:ext>
            </a:extLst>
          </p:cNvPr>
          <p:cNvSpPr/>
          <p:nvPr/>
        </p:nvSpPr>
        <p:spPr>
          <a:xfrm>
            <a:off x="1932377" y="2749844"/>
            <a:ext cx="1707325" cy="203072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E1D51A-CEFC-4B15-BD3D-FECEE01F6EBC}"/>
              </a:ext>
            </a:extLst>
          </p:cNvPr>
          <p:cNvSpPr/>
          <p:nvPr/>
        </p:nvSpPr>
        <p:spPr>
          <a:xfrm>
            <a:off x="1932376" y="3006126"/>
            <a:ext cx="1707325" cy="20307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FD431D7-8DFD-4BBB-8750-2836FF8A1178}"/>
              </a:ext>
            </a:extLst>
          </p:cNvPr>
          <p:cNvSpPr/>
          <p:nvPr/>
        </p:nvSpPr>
        <p:spPr>
          <a:xfrm>
            <a:off x="1932376" y="3273061"/>
            <a:ext cx="1707326" cy="203072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3F52429-5D55-4D43-98A4-95E500507AFD}"/>
              </a:ext>
            </a:extLst>
          </p:cNvPr>
          <p:cNvSpPr txBox="1"/>
          <p:nvPr/>
        </p:nvSpPr>
        <p:spPr>
          <a:xfrm>
            <a:off x="3883764" y="2708920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/>
              <a:t>0</a:t>
            </a:r>
            <a:r>
              <a:rPr lang="ko-KR" altLang="en-US" sz="1400" dirty="0"/>
              <a:t>행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8FA7349-C7F4-43B5-9EFC-6965ECF153BC}"/>
              </a:ext>
            </a:extLst>
          </p:cNvPr>
          <p:cNvSpPr txBox="1"/>
          <p:nvPr/>
        </p:nvSpPr>
        <p:spPr>
          <a:xfrm>
            <a:off x="3883764" y="2957099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/>
              <a:t>1</a:t>
            </a:r>
            <a:r>
              <a:rPr lang="ko-KR" altLang="en-US" sz="1400" dirty="0"/>
              <a:t>행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0E6EE6-96F6-415B-B101-DB925F0F7906}"/>
              </a:ext>
            </a:extLst>
          </p:cNvPr>
          <p:cNvSpPr txBox="1"/>
          <p:nvPr/>
        </p:nvSpPr>
        <p:spPr>
          <a:xfrm>
            <a:off x="3883764" y="3213381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/>
              <a:t>2</a:t>
            </a:r>
            <a:r>
              <a:rPr lang="ko-KR" altLang="en-US" sz="1400" dirty="0"/>
              <a:t>행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481E45-6F04-42B7-B201-16D599FC10D8}"/>
              </a:ext>
            </a:extLst>
          </p:cNvPr>
          <p:cNvSpPr/>
          <p:nvPr/>
        </p:nvSpPr>
        <p:spPr>
          <a:xfrm>
            <a:off x="2044569" y="4985459"/>
            <a:ext cx="1707326" cy="203072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B9BD9A-D746-499D-ADC6-AA64FC0F6FA0}"/>
              </a:ext>
            </a:extLst>
          </p:cNvPr>
          <p:cNvSpPr/>
          <p:nvPr/>
        </p:nvSpPr>
        <p:spPr>
          <a:xfrm>
            <a:off x="2044569" y="5217252"/>
            <a:ext cx="1707326" cy="20307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CCB38CB-85F0-4E3E-BA2D-540EC65A15DD}"/>
              </a:ext>
            </a:extLst>
          </p:cNvPr>
          <p:cNvSpPr/>
          <p:nvPr/>
        </p:nvSpPr>
        <p:spPr>
          <a:xfrm>
            <a:off x="2031869" y="5666483"/>
            <a:ext cx="1707326" cy="20307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075D0D-AB28-4EFC-AD7C-978529AD1A9E}"/>
              </a:ext>
            </a:extLst>
          </p:cNvPr>
          <p:cNvSpPr/>
          <p:nvPr/>
        </p:nvSpPr>
        <p:spPr>
          <a:xfrm>
            <a:off x="2044567" y="5916017"/>
            <a:ext cx="1688277" cy="21388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5" name="구부러진 연결선 22">
            <a:extLst>
              <a:ext uri="{FF2B5EF4-FFF2-40B4-BE49-F238E27FC236}">
                <a16:creationId xmlns:a16="http://schemas.microsoft.com/office/drawing/2014/main" id="{47506601-DD58-4B41-8C17-522D3DC82086}"/>
              </a:ext>
            </a:extLst>
          </p:cNvPr>
          <p:cNvCxnSpPr>
            <a:stCxn id="52" idx="3"/>
            <a:endCxn id="60" idx="3"/>
          </p:cNvCxnSpPr>
          <p:nvPr/>
        </p:nvCxnSpPr>
        <p:spPr>
          <a:xfrm>
            <a:off x="3639702" y="2851380"/>
            <a:ext cx="112193" cy="2235615"/>
          </a:xfrm>
          <a:prstGeom prst="curvedConnector3">
            <a:avLst>
              <a:gd name="adj1" fmla="val 303756"/>
            </a:avLst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구부러진 연결선 24">
            <a:extLst>
              <a:ext uri="{FF2B5EF4-FFF2-40B4-BE49-F238E27FC236}">
                <a16:creationId xmlns:a16="http://schemas.microsoft.com/office/drawing/2014/main" id="{2C170CFF-947B-461A-910F-81FCD8900F8E}"/>
              </a:ext>
            </a:extLst>
          </p:cNvPr>
          <p:cNvCxnSpPr>
            <a:stCxn id="53" idx="1"/>
            <a:endCxn id="61" idx="1"/>
          </p:cNvCxnSpPr>
          <p:nvPr/>
        </p:nvCxnSpPr>
        <p:spPr>
          <a:xfrm rot="10800000" flipH="1" flipV="1">
            <a:off x="1932375" y="3107662"/>
            <a:ext cx="112193" cy="2211126"/>
          </a:xfrm>
          <a:prstGeom prst="curvedConnector3">
            <a:avLst>
              <a:gd name="adj1" fmla="val -203756"/>
            </a:avLst>
          </a:prstGeom>
          <a:ln w="1905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구부러진 연결선 27">
            <a:extLst>
              <a:ext uri="{FF2B5EF4-FFF2-40B4-BE49-F238E27FC236}">
                <a16:creationId xmlns:a16="http://schemas.microsoft.com/office/drawing/2014/main" id="{ECF27794-B6D3-4F79-87BD-8786B25A5030}"/>
              </a:ext>
            </a:extLst>
          </p:cNvPr>
          <p:cNvCxnSpPr>
            <a:stCxn id="53" idx="1"/>
            <a:endCxn id="63" idx="1"/>
          </p:cNvCxnSpPr>
          <p:nvPr/>
        </p:nvCxnSpPr>
        <p:spPr>
          <a:xfrm rot="10800000" flipH="1" flipV="1">
            <a:off x="1932375" y="3107661"/>
            <a:ext cx="99493" cy="2660357"/>
          </a:xfrm>
          <a:prstGeom prst="curvedConnector3">
            <a:avLst>
              <a:gd name="adj1" fmla="val -229765"/>
            </a:avLst>
          </a:prstGeom>
          <a:ln w="1905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구부러진 연결선 32">
            <a:extLst>
              <a:ext uri="{FF2B5EF4-FFF2-40B4-BE49-F238E27FC236}">
                <a16:creationId xmlns:a16="http://schemas.microsoft.com/office/drawing/2014/main" id="{9A9D1EDB-B16E-4640-A2A8-CA5A70880B67}"/>
              </a:ext>
            </a:extLst>
          </p:cNvPr>
          <p:cNvCxnSpPr>
            <a:cxnSpLocks/>
            <a:stCxn id="55" idx="3"/>
            <a:endCxn id="64" idx="3"/>
          </p:cNvCxnSpPr>
          <p:nvPr/>
        </p:nvCxnSpPr>
        <p:spPr>
          <a:xfrm>
            <a:off x="3639702" y="3374597"/>
            <a:ext cx="93142" cy="2648362"/>
          </a:xfrm>
          <a:prstGeom prst="curvedConnector3">
            <a:avLst>
              <a:gd name="adj1" fmla="val 345432"/>
            </a:avLst>
          </a:prstGeom>
          <a:ln w="190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2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 </a:t>
            </a:r>
            <a:r>
              <a:rPr lang="ko-KR" altLang="en-US" dirty="0"/>
              <a:t>인덱싱을 이용한 값 변경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배열을 대상으로 인덱싱을 사용해서 값 변경 가능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고급 인덱싱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24" y="1558454"/>
            <a:ext cx="6509552" cy="47324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26717"/>
          <a:stretch/>
        </p:blipFill>
        <p:spPr>
          <a:xfrm>
            <a:off x="4656865" y="1988235"/>
            <a:ext cx="4741422" cy="259329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809071" y="4581525"/>
            <a:ext cx="2016899" cy="307777"/>
          </a:xfrm>
          <a:prstGeom prst="rect">
            <a:avLst/>
          </a:prstGeom>
          <a:solidFill>
            <a:srgbClr val="FBE5D6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이것은 축을 이용한 것임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49977" y="3984171"/>
            <a:ext cx="483326" cy="300446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1" idx="2"/>
            <a:endCxn id="10" idx="0"/>
          </p:cNvCxnSpPr>
          <p:nvPr/>
        </p:nvCxnSpPr>
        <p:spPr>
          <a:xfrm rot="16200000" flipH="1">
            <a:off x="2106126" y="3870130"/>
            <a:ext cx="296908" cy="1125881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463039" y="2846242"/>
            <a:ext cx="666206" cy="223529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02140" y="3069771"/>
            <a:ext cx="2403222" cy="307777"/>
          </a:xfrm>
          <a:prstGeom prst="rect">
            <a:avLst/>
          </a:prstGeom>
          <a:solidFill>
            <a:srgbClr val="FBE5D6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배열 인덱스를 이용한 값 변경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구부러진 연결선 17"/>
          <p:cNvCxnSpPr>
            <a:stCxn id="14" idx="2"/>
            <a:endCxn id="16" idx="1"/>
          </p:cNvCxnSpPr>
          <p:nvPr/>
        </p:nvCxnSpPr>
        <p:spPr>
          <a:xfrm rot="16200000" flipH="1">
            <a:off x="1922197" y="2943716"/>
            <a:ext cx="153889" cy="405998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489279" y="2722470"/>
            <a:ext cx="2216696" cy="523220"/>
          </a:xfrm>
          <a:prstGeom prst="rect">
            <a:avLst/>
          </a:prstGeom>
          <a:solidFill>
            <a:srgbClr val="FBE5D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동일 인덱스를 포함할 경우 가장 마지막 값이 할당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5673080" y="2564904"/>
            <a:ext cx="28259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886278" y="2564904"/>
            <a:ext cx="28259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351295" y="3172841"/>
            <a:ext cx="28259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489279" y="4118464"/>
            <a:ext cx="221669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+= </a:t>
            </a:r>
            <a:r>
              <a:rPr lang="ko-KR" altLang="en-US" sz="1400" dirty="0">
                <a:solidFill>
                  <a:srgbClr val="0070C0"/>
                </a:solidFill>
              </a:rPr>
              <a:t>연산자는 예상대로 동작하지 하지 않을 수 있음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6393160" y="3929250"/>
            <a:ext cx="282596" cy="0"/>
          </a:xfrm>
          <a:prstGeom prst="line">
            <a:avLst/>
          </a:prstGeom>
          <a:ln w="190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529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논리 배열을 이용한 인덱싱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논리 배열 인덱스를 이용해서 인덱싱이 가능함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고급 인덱싱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8" y="1636644"/>
            <a:ext cx="4737100" cy="46542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528" y="1646339"/>
            <a:ext cx="3431981" cy="370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34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5.5. ix_() </a:t>
            </a:r>
            <a:r>
              <a:rPr lang="ko-KR" altLang="en-US" dirty="0"/>
              <a:t>함수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ix_() </a:t>
            </a:r>
            <a:r>
              <a:rPr lang="ko-KR" altLang="en-US" dirty="0"/>
              <a:t>함수는 </a:t>
            </a:r>
            <a:r>
              <a:rPr lang="en-US" altLang="ko-KR" dirty="0"/>
              <a:t>N</a:t>
            </a:r>
            <a:r>
              <a:rPr lang="ko-KR" altLang="en-US" dirty="0"/>
              <a:t>개의 </a:t>
            </a:r>
            <a:r>
              <a:rPr lang="en-US" altLang="ko-KR" dirty="0"/>
              <a:t>1</a:t>
            </a:r>
            <a:r>
              <a:rPr lang="ko-KR" altLang="en-US" dirty="0"/>
              <a:t>차원 시퀀스 </a:t>
            </a:r>
            <a:r>
              <a:rPr lang="ko-KR" altLang="en-US" dirty="0" err="1"/>
              <a:t>입력받아</a:t>
            </a:r>
            <a:r>
              <a:rPr lang="ko-KR" altLang="en-US" dirty="0"/>
              <a:t> 추출해서 각각 </a:t>
            </a:r>
            <a:r>
              <a:rPr lang="en-US" altLang="ko-KR" dirty="0"/>
              <a:t>N</a:t>
            </a:r>
            <a:r>
              <a:rPr lang="ko-KR" altLang="en-US" dirty="0"/>
              <a:t>차원인 </a:t>
            </a:r>
            <a:r>
              <a:rPr lang="en-US" altLang="ko-KR" dirty="0"/>
              <a:t>N</a:t>
            </a:r>
            <a:r>
              <a:rPr lang="ko-KR" altLang="en-US" dirty="0"/>
              <a:t>개의 출력을 반환</a:t>
            </a:r>
            <a:endParaRPr lang="en-US" altLang="ko-KR" dirty="0"/>
          </a:p>
          <a:p>
            <a:r>
              <a:rPr lang="ko-KR" altLang="en-US" dirty="0"/>
              <a:t>결과의 모양</a:t>
            </a:r>
            <a:r>
              <a:rPr lang="en-US" altLang="ko-KR" dirty="0"/>
              <a:t>(shape)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차원을 제외한 모든 차원이 </a:t>
            </a:r>
            <a:r>
              <a:rPr lang="en-US" altLang="ko-KR" dirty="0"/>
              <a:t>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고급 인덱싱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14" y="2564904"/>
            <a:ext cx="2834134" cy="36238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36" y="2564904"/>
            <a:ext cx="2520280" cy="37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32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차원과 </a:t>
            </a:r>
            <a:r>
              <a:rPr lang="en-US" altLang="ko-KR"/>
              <a:t>shape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endParaRPr lang="ko-KR" altLang="en-US"/>
          </a:p>
        </p:txBody>
      </p:sp>
      <p:sp>
        <p:nvSpPr>
          <p:cNvPr id="6" name="정육면체 5"/>
          <p:cNvSpPr/>
          <p:nvPr/>
        </p:nvSpPr>
        <p:spPr>
          <a:xfrm>
            <a:off x="477276" y="1405891"/>
            <a:ext cx="450746" cy="450746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정육면체 6"/>
          <p:cNvSpPr/>
          <p:nvPr/>
        </p:nvSpPr>
        <p:spPr>
          <a:xfrm>
            <a:off x="909324" y="1405891"/>
            <a:ext cx="450746" cy="450746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정육면체 7"/>
          <p:cNvSpPr/>
          <p:nvPr/>
        </p:nvSpPr>
        <p:spPr>
          <a:xfrm>
            <a:off x="1341372" y="1405891"/>
            <a:ext cx="450746" cy="450746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0445" y="1038248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차원</a:t>
            </a:r>
          </a:p>
        </p:txBody>
      </p:sp>
      <p:sp>
        <p:nvSpPr>
          <p:cNvPr id="23" name="정육면체 22"/>
          <p:cNvSpPr/>
          <p:nvPr/>
        </p:nvSpPr>
        <p:spPr>
          <a:xfrm>
            <a:off x="2783942" y="140012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31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정육면체 23"/>
          <p:cNvSpPr/>
          <p:nvPr/>
        </p:nvSpPr>
        <p:spPr>
          <a:xfrm>
            <a:off x="3225515" y="140012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32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5" name="정육면체 24"/>
          <p:cNvSpPr/>
          <p:nvPr/>
        </p:nvSpPr>
        <p:spPr>
          <a:xfrm>
            <a:off x="3669370" y="140012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33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92301" y="140515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</a:t>
            </a:r>
          </a:p>
        </p:txBody>
      </p:sp>
      <p:sp>
        <p:nvSpPr>
          <p:cNvPr id="31" name="정육면체 30"/>
          <p:cNvSpPr/>
          <p:nvPr/>
        </p:nvSpPr>
        <p:spPr>
          <a:xfrm>
            <a:off x="2783942" y="95206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정육면체 31"/>
          <p:cNvSpPr/>
          <p:nvPr/>
        </p:nvSpPr>
        <p:spPr>
          <a:xfrm>
            <a:off x="3225515" y="95206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3" name="정육면체 32"/>
          <p:cNvSpPr/>
          <p:nvPr/>
        </p:nvSpPr>
        <p:spPr>
          <a:xfrm>
            <a:off x="3669370" y="95206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정육면체 33"/>
          <p:cNvSpPr/>
          <p:nvPr/>
        </p:nvSpPr>
        <p:spPr>
          <a:xfrm>
            <a:off x="2783942" y="507538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5" name="정육면체 34"/>
          <p:cNvSpPr/>
          <p:nvPr/>
        </p:nvSpPr>
        <p:spPr>
          <a:xfrm>
            <a:off x="3225515" y="507538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6" name="정육면체 35"/>
          <p:cNvSpPr/>
          <p:nvPr/>
        </p:nvSpPr>
        <p:spPr>
          <a:xfrm>
            <a:off x="3669370" y="507538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034275" y="103655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shape=(4,)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3293316" y="131909"/>
            <a:ext cx="1478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shape=(3,4)</a:t>
            </a:r>
            <a:endParaRPr lang="ko-KR" altLang="en-US" dirty="0"/>
          </a:p>
        </p:txBody>
      </p:sp>
      <p:sp>
        <p:nvSpPr>
          <p:cNvPr id="68" name="정육면체 67"/>
          <p:cNvSpPr/>
          <p:nvPr/>
        </p:nvSpPr>
        <p:spPr>
          <a:xfrm>
            <a:off x="4101418" y="140012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34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69" name="정육면체 68"/>
          <p:cNvSpPr/>
          <p:nvPr/>
        </p:nvSpPr>
        <p:spPr>
          <a:xfrm>
            <a:off x="4101418" y="95206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24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70" name="정육면체 69"/>
          <p:cNvSpPr/>
          <p:nvPr/>
        </p:nvSpPr>
        <p:spPr>
          <a:xfrm>
            <a:off x="4101418" y="507538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14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084156" y="6381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차원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5841094" y="59329"/>
            <a:ext cx="168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shape=(2,3,4)</a:t>
            </a:r>
            <a:endParaRPr lang="ko-KR" alt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5599327" y="3736112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차원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6568745" y="3730061"/>
            <a:ext cx="2178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shape=(2,3,2,3,4)</a:t>
            </a:r>
            <a:endParaRPr lang="ko-KR" altLang="en-US" dirty="0"/>
          </a:p>
        </p:txBody>
      </p:sp>
      <p:sp>
        <p:nvSpPr>
          <p:cNvPr id="222" name="정육면체 221"/>
          <p:cNvSpPr/>
          <p:nvPr/>
        </p:nvSpPr>
        <p:spPr>
          <a:xfrm>
            <a:off x="1773420" y="1405891"/>
            <a:ext cx="450746" cy="450746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grpSp>
        <p:nvGrpSpPr>
          <p:cNvPr id="337" name="그룹 336"/>
          <p:cNvGrpSpPr/>
          <p:nvPr/>
        </p:nvGrpSpPr>
        <p:grpSpPr>
          <a:xfrm>
            <a:off x="5069678" y="422970"/>
            <a:ext cx="2128538" cy="1572776"/>
            <a:chOff x="1310240" y="3681460"/>
            <a:chExt cx="2128538" cy="1572776"/>
          </a:xfrm>
        </p:grpSpPr>
        <p:grpSp>
          <p:nvGrpSpPr>
            <p:cNvPr id="83" name="그룹 82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71" name="정육면체 70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정육면체 71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정육면체 72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정육면체 73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정육면체 74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정육면체 75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정육면체 76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정육면체 77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정육면체 78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정육면체 79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정육면체 80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정육면체 81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85" name="정육면체 84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정육면체 85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정육면체 86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정육면체 87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정육면체 88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정육면체 89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정육면체 90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정육면체 91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정육면체 92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정육면체 93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정육면체 94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정육면체 95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5" name="직사각형 224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38" name="그룹 337"/>
          <p:cNvGrpSpPr/>
          <p:nvPr/>
        </p:nvGrpSpPr>
        <p:grpSpPr>
          <a:xfrm>
            <a:off x="3647924" y="4110634"/>
            <a:ext cx="2128538" cy="1572776"/>
            <a:chOff x="1310240" y="3681460"/>
            <a:chExt cx="2128538" cy="1572776"/>
          </a:xfrm>
        </p:grpSpPr>
        <p:grpSp>
          <p:nvGrpSpPr>
            <p:cNvPr id="339" name="그룹 338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359" name="정육면체 358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정육면체 359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정육면체 360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정육면체 361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정육면체 362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정육면체 363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정육면체 364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정육면체 365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정육면체 366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정육면체 367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정육면체 368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0" name="정육면체 369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0" name="그룹 339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347" name="정육면체 346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정육면체 347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정육면체 348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정육면체 349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정육면체 350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정육면체 351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정육면체 352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정육면체 353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정육면체 354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정육면체 355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정육면체 356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정육면체 357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1" name="직사각형 340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44" name="직사각형 343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1" name="그룹 370"/>
          <p:cNvGrpSpPr/>
          <p:nvPr/>
        </p:nvGrpSpPr>
        <p:grpSpPr>
          <a:xfrm>
            <a:off x="5750156" y="4110634"/>
            <a:ext cx="2128538" cy="1572776"/>
            <a:chOff x="1310240" y="3681460"/>
            <a:chExt cx="2128538" cy="1572776"/>
          </a:xfrm>
        </p:grpSpPr>
        <p:grpSp>
          <p:nvGrpSpPr>
            <p:cNvPr id="372" name="그룹 371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392" name="정육면체 391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정육면체 392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정육면체 393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정육면체 394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정육면체 395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정육면체 396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정육면체 397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정육면체 398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0" name="정육면체 399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정육면체 400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정육면체 401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정육면체 402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3" name="그룹 372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380" name="정육면체 379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정육면체 380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정육면체 381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정육면체 382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정육면체 383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정육면체 384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정육면체 385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정육면체 386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정육면체 387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정육면체 388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정육면체 389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정육면체 390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4" name="직사각형 373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75" name="직사각형 374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76" name="직사각형 375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77" name="직사각형 376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78" name="직사각형 377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79" name="직사각형 378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4" name="그룹 403"/>
          <p:cNvGrpSpPr/>
          <p:nvPr/>
        </p:nvGrpSpPr>
        <p:grpSpPr>
          <a:xfrm>
            <a:off x="3647924" y="5764081"/>
            <a:ext cx="2128538" cy="1572776"/>
            <a:chOff x="1310240" y="3681460"/>
            <a:chExt cx="2128538" cy="1572776"/>
          </a:xfrm>
        </p:grpSpPr>
        <p:grpSp>
          <p:nvGrpSpPr>
            <p:cNvPr id="405" name="그룹 404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425" name="정육면체 424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정육면체 425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정육면체 426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정육면체 427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정육면체 428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정육면체 429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정육면체 430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정육면체 431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정육면체 432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정육면체 433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정육면체 434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정육면체 435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6" name="그룹 405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413" name="정육면체 412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정육면체 413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정육면체 414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정육면체 415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정육면체 416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정육면체 417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정육면체 418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정육면체 419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정육면체 420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정육면체 421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정육면체 422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정육면체 423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7" name="직사각형 406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37" name="그룹 436"/>
          <p:cNvGrpSpPr/>
          <p:nvPr/>
        </p:nvGrpSpPr>
        <p:grpSpPr>
          <a:xfrm>
            <a:off x="5750156" y="5764081"/>
            <a:ext cx="2128538" cy="1572776"/>
            <a:chOff x="1310240" y="3681460"/>
            <a:chExt cx="2128538" cy="1572776"/>
          </a:xfrm>
        </p:grpSpPr>
        <p:grpSp>
          <p:nvGrpSpPr>
            <p:cNvPr id="438" name="그룹 437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458" name="정육면체 457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정육면체 458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정육면체 459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정육면체 460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정육면체 461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정육면체 462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정육면체 463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정육면체 464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정육면체 465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정육면체 466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정육면체 467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정육면체 468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9" name="그룹 438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446" name="정육면체 445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정육면체 446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정육면체 447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정육면체 448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정육면체 449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정육면체 450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정육면체 451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정육면체 452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정육면체 453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정육면체 454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정육면체 455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정육면체 456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40" name="직사각형 439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94" name="TextBox 193"/>
          <p:cNvSpPr txBox="1"/>
          <p:nvPr/>
        </p:nvSpPr>
        <p:spPr>
          <a:xfrm>
            <a:off x="2078186" y="1879826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차원</a:t>
            </a:r>
          </a:p>
        </p:txBody>
      </p:sp>
      <p:sp>
        <p:nvSpPr>
          <p:cNvPr id="195" name="직사각형 194"/>
          <p:cNvSpPr/>
          <p:nvPr/>
        </p:nvSpPr>
        <p:spPr>
          <a:xfrm>
            <a:off x="3047604" y="1873775"/>
            <a:ext cx="1962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shape=(3,2,3,4)</a:t>
            </a:r>
            <a:endParaRPr lang="ko-KR" altLang="en-US" dirty="0"/>
          </a:p>
        </p:txBody>
      </p:sp>
      <p:grpSp>
        <p:nvGrpSpPr>
          <p:cNvPr id="196" name="그룹 195"/>
          <p:cNvGrpSpPr/>
          <p:nvPr/>
        </p:nvGrpSpPr>
        <p:grpSpPr>
          <a:xfrm>
            <a:off x="316809" y="2254248"/>
            <a:ext cx="2128538" cy="1572776"/>
            <a:chOff x="1310240" y="3681460"/>
            <a:chExt cx="2128538" cy="1572776"/>
          </a:xfrm>
        </p:grpSpPr>
        <p:grpSp>
          <p:nvGrpSpPr>
            <p:cNvPr id="197" name="그룹 196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217" name="정육면체 216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정육면체 217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정육면체 218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정육면체 219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정육면체 220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정육면체 222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정육면체 223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정육면체 226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정육면체 227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정육면체 228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정육면체 229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정육면체 230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8" name="그룹 197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205" name="정육면체 204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정육면체 205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정육면체 206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정육면체 207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정육면체 208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정육면체 209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정육면체 210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정육면체 211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정육면체 212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정육면체 213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정육면체 214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정육면체 215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9" name="직사각형 198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32" name="그룹 231"/>
          <p:cNvGrpSpPr/>
          <p:nvPr/>
        </p:nvGrpSpPr>
        <p:grpSpPr>
          <a:xfrm>
            <a:off x="2422412" y="2254248"/>
            <a:ext cx="2128538" cy="1572776"/>
            <a:chOff x="1310240" y="3681460"/>
            <a:chExt cx="2128538" cy="1572776"/>
          </a:xfrm>
        </p:grpSpPr>
        <p:grpSp>
          <p:nvGrpSpPr>
            <p:cNvPr id="233" name="그룹 232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254" name="정육면체 253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5" name="정육면체 254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6" name="정육면체 255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7" name="정육면체 256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8" name="정육면체 257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9" name="정육면체 258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정육면체 259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1" name="정육면체 260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2" name="정육면체 261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정육면체 262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정육면체 263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정육면체 264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4" name="그룹 233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242" name="정육면체 241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정육면체 242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정육면체 243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정육면체 244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정육면체 245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정육면체 246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정육면체 247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정육면체 248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정육면체 249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1" name="정육면체 250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2" name="정육면체 251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3" name="정육면체 252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5" name="직사각형 234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66" name="그룹 265"/>
          <p:cNvGrpSpPr/>
          <p:nvPr/>
        </p:nvGrpSpPr>
        <p:grpSpPr>
          <a:xfrm>
            <a:off x="4529588" y="2254248"/>
            <a:ext cx="2128538" cy="1572776"/>
            <a:chOff x="1310240" y="3681460"/>
            <a:chExt cx="2128538" cy="1572776"/>
          </a:xfrm>
        </p:grpSpPr>
        <p:grpSp>
          <p:nvGrpSpPr>
            <p:cNvPr id="270" name="그룹 269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290" name="정육면체 289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정육면체 290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정육면체 291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정육면체 292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정육면체 293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정육면체 294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정육면체 295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정육면체 296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정육면체 297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정육면체 298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정육면체 299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정육면체 300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1" name="그룹 270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278" name="정육면체 277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정육면체 278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정육면체 279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정육면체 280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정육면체 281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정육면체 282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정육면체 283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정육면체 284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정육면체 285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정육면체 286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정육면체 287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정육면체 288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2" name="직사각형 271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02" name="그룹 301"/>
          <p:cNvGrpSpPr/>
          <p:nvPr/>
        </p:nvGrpSpPr>
        <p:grpSpPr>
          <a:xfrm>
            <a:off x="7856144" y="4113568"/>
            <a:ext cx="2128538" cy="1572776"/>
            <a:chOff x="1310240" y="3681460"/>
            <a:chExt cx="2128538" cy="1572776"/>
          </a:xfrm>
        </p:grpSpPr>
        <p:grpSp>
          <p:nvGrpSpPr>
            <p:cNvPr id="303" name="그룹 302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323" name="정육면체 322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정육면체 323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정육면체 324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정육면체 325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정육면체 326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정육면체 327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정육면체 328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0" name="정육면체 329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정육면체 330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정육면체 331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정육면체 332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정육면체 333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4" name="그룹 303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311" name="정육면체 310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정육면체 311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정육면체 312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정육면체 313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정육면체 314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정육면체 315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정육면체 316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8" name="정육면체 317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정육면체 318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정육면체 319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정육면체 320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정육면체 321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5" name="직사각형 304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06" name="직사각형 305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08" name="직사각형 307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35" name="그룹 334"/>
          <p:cNvGrpSpPr/>
          <p:nvPr/>
        </p:nvGrpSpPr>
        <p:grpSpPr>
          <a:xfrm>
            <a:off x="7856144" y="5767015"/>
            <a:ext cx="2128538" cy="1572776"/>
            <a:chOff x="1310240" y="3681460"/>
            <a:chExt cx="2128538" cy="1572776"/>
          </a:xfrm>
        </p:grpSpPr>
        <p:grpSp>
          <p:nvGrpSpPr>
            <p:cNvPr id="336" name="그룹 335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489" name="정육면체 488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정육면체 489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1" name="정육면체 490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2" name="정육면체 491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3" name="정육면체 492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4" name="정육면체 493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5" name="정육면체 494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6" name="정육면체 495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7" name="정육면체 496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8" name="정육면체 497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9" name="정육면체 498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0" name="정육면체 499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0" name="그룹 469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477" name="정육면체 476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정육면체 477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정육면체 478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정육면체 479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정육면체 480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2" name="정육면체 481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3" name="정육면체 482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4" name="정육면체 483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정육면체 484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정육면체 485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정육면체 486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8" name="정육면체 487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1" name="직사각형 470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72" name="직사각형 471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501" name="슬라이드 번호 개체 틀 1"/>
          <p:cNvSpPr txBox="1">
            <a:spLocks/>
          </p:cNvSpPr>
          <p:nvPr/>
        </p:nvSpPr>
        <p:spPr>
          <a:xfrm>
            <a:off x="9483226" y="2749779"/>
            <a:ext cx="222885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1476C6-C82F-42BB-B3B6-C26B68931769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502" name="TextBox 501"/>
          <p:cNvSpPr txBox="1"/>
          <p:nvPr/>
        </p:nvSpPr>
        <p:spPr>
          <a:xfrm>
            <a:off x="11243978" y="14033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차원</a:t>
            </a:r>
          </a:p>
        </p:txBody>
      </p:sp>
      <p:sp>
        <p:nvSpPr>
          <p:cNvPr id="503" name="직사각형 502"/>
          <p:cNvSpPr/>
          <p:nvPr/>
        </p:nvSpPr>
        <p:spPr>
          <a:xfrm>
            <a:off x="12213396" y="7982"/>
            <a:ext cx="2318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shape=(2,2,3,2,3,4)</a:t>
            </a:r>
            <a:endParaRPr lang="ko-KR" altLang="en-US" dirty="0"/>
          </a:p>
        </p:txBody>
      </p:sp>
      <p:grpSp>
        <p:nvGrpSpPr>
          <p:cNvPr id="504" name="그룹 503"/>
          <p:cNvGrpSpPr/>
          <p:nvPr/>
        </p:nvGrpSpPr>
        <p:grpSpPr>
          <a:xfrm>
            <a:off x="9292575" y="388555"/>
            <a:ext cx="2128538" cy="1572776"/>
            <a:chOff x="1310240" y="3681460"/>
            <a:chExt cx="2128538" cy="1572776"/>
          </a:xfrm>
        </p:grpSpPr>
        <p:grpSp>
          <p:nvGrpSpPr>
            <p:cNvPr id="505" name="그룹 504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525" name="정육면체 524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정육면체 525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정육면체 526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정육면체 527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9" name="정육면체 528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정육면체 529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정육면체 530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2" name="정육면체 531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정육면체 532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정육면체 533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정육면체 534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정육면체 535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6" name="그룹 505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513" name="정육면체 512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정육면체 513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정육면체 514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정육면체 515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정육면체 516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정육면체 517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정육면체 518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정육면체 519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정육면체 520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정육면체 521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정육면체 522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정육면체 523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7" name="직사각형 506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7" name="그룹 536"/>
          <p:cNvGrpSpPr/>
          <p:nvPr/>
        </p:nvGrpSpPr>
        <p:grpSpPr>
          <a:xfrm>
            <a:off x="11394807" y="388555"/>
            <a:ext cx="2128538" cy="1572776"/>
            <a:chOff x="1310240" y="3681460"/>
            <a:chExt cx="2128538" cy="1572776"/>
          </a:xfrm>
        </p:grpSpPr>
        <p:grpSp>
          <p:nvGrpSpPr>
            <p:cNvPr id="538" name="그룹 537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558" name="정육면체 557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정육면체 558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정육면체 559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정육면체 560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정육면체 561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정육면체 562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정육면체 563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정육면체 564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정육면체 565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정육면체 566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정육면체 567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정육면체 568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9" name="그룹 538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546" name="정육면체 545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정육면체 546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정육면체 547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정육면체 548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정육면체 549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정육면체 550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정육면체 551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정육면체 552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정육면체 553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정육면체 554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정육면체 555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정육면체 556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0" name="직사각형 539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41" name="직사각형 540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42" name="직사각형 541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43" name="직사각형 542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44" name="직사각형 543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45" name="직사각형 544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70" name="그룹 569"/>
          <p:cNvGrpSpPr/>
          <p:nvPr/>
        </p:nvGrpSpPr>
        <p:grpSpPr>
          <a:xfrm>
            <a:off x="9292575" y="2042002"/>
            <a:ext cx="2128538" cy="1572776"/>
            <a:chOff x="1310240" y="3681460"/>
            <a:chExt cx="2128538" cy="1572776"/>
          </a:xfrm>
        </p:grpSpPr>
        <p:grpSp>
          <p:nvGrpSpPr>
            <p:cNvPr id="571" name="그룹 570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591" name="정육면체 590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정육면체 591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정육면체 592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정육면체 593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정육면체 594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정육면체 595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정육면체 596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정육면체 597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정육면체 598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정육면체 599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정육면체 600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정육면체 601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2" name="그룹 571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579" name="정육면체 578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정육면체 579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정육면체 580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정육면체 581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정육면체 582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정육면체 583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정육면체 584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정육면체 585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정육면체 586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정육면체 587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정육면체 588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정육면체 589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3" name="직사각형 572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74" name="직사각형 573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75" name="직사각형 574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76" name="직사각형 575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77" name="직사각형 576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78" name="직사각형 577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03" name="그룹 602"/>
          <p:cNvGrpSpPr/>
          <p:nvPr/>
        </p:nvGrpSpPr>
        <p:grpSpPr>
          <a:xfrm>
            <a:off x="11394807" y="2042002"/>
            <a:ext cx="2128538" cy="1572776"/>
            <a:chOff x="1310240" y="3681460"/>
            <a:chExt cx="2128538" cy="1572776"/>
          </a:xfrm>
        </p:grpSpPr>
        <p:grpSp>
          <p:nvGrpSpPr>
            <p:cNvPr id="604" name="그룹 603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624" name="정육면체 623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정육면체 624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정육면체 625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7" name="정육면체 626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정육면체 627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정육면체 628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정육면체 629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정육면체 630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2" name="정육면체 631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3" name="정육면체 632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정육면체 633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5" name="정육면체 634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5" name="그룹 604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612" name="정육면체 611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정육면체 612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정육면체 613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정육면체 614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정육면체 615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정육면체 616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정육면체 617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9" name="정육면체 618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정육면체 619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정육면체 620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정육면체 621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정육면체 622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6" name="직사각형 605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07" name="직사각형 606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08" name="직사각형 607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09" name="직사각형 608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10" name="직사각형 609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11" name="직사각형 610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36" name="그룹 635"/>
          <p:cNvGrpSpPr/>
          <p:nvPr/>
        </p:nvGrpSpPr>
        <p:grpSpPr>
          <a:xfrm>
            <a:off x="13500795" y="391489"/>
            <a:ext cx="2128538" cy="1572776"/>
            <a:chOff x="1310240" y="3681460"/>
            <a:chExt cx="2128538" cy="1572776"/>
          </a:xfrm>
        </p:grpSpPr>
        <p:grpSp>
          <p:nvGrpSpPr>
            <p:cNvPr id="637" name="그룹 636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657" name="정육면체 656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8" name="정육면체 657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9" name="정육면체 658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0" name="정육면체 659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1" name="정육면체 660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2" name="정육면체 661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3" name="정육면체 662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4" name="정육면체 663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5" name="정육면체 664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6" name="정육면체 665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7" name="정육면체 666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8" name="정육면체 667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8" name="그룹 637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645" name="정육면체 644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정육면체 645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정육면체 646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정육면체 647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정육면체 648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정육면체 649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정육면체 650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정육면체 651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정육면체 652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정육면체 653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5" name="정육면체 654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6" name="정육면체 655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9" name="직사각형 638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40" name="직사각형 639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41" name="직사각형 640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42" name="직사각형 641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43" name="직사각형 642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44" name="직사각형 643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69" name="그룹 668"/>
          <p:cNvGrpSpPr/>
          <p:nvPr/>
        </p:nvGrpSpPr>
        <p:grpSpPr>
          <a:xfrm>
            <a:off x="13500795" y="2044936"/>
            <a:ext cx="2128538" cy="1572776"/>
            <a:chOff x="1310240" y="3681460"/>
            <a:chExt cx="2128538" cy="1572776"/>
          </a:xfrm>
        </p:grpSpPr>
        <p:grpSp>
          <p:nvGrpSpPr>
            <p:cNvPr id="670" name="그룹 669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690" name="정육면체 689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1" name="정육면체 690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2" name="정육면체 691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3" name="정육면체 692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4" name="정육면체 693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5" name="정육면체 694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6" name="정육면체 695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7" name="정육면체 696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8" name="정육면체 697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9" name="정육면체 698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0" name="정육면체 699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1" name="정육면체 700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1" name="그룹 670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678" name="정육면체 677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9" name="정육면체 678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0" name="정육면체 679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1" name="정육면체 680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2" name="정육면체 681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3" name="정육면체 682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4" name="정육면체 683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5" name="정육면체 684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6" name="정육면체 685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7" name="정육면체 686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8" name="정육면체 687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9" name="정육면체 688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2" name="직사각형 671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73" name="직사각형 672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74" name="직사각형 673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75" name="직사각형 674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76" name="직사각형 675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77" name="직사각형 676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702" name="슬라이드 번호 개체 틀 1"/>
          <p:cNvSpPr txBox="1">
            <a:spLocks/>
          </p:cNvSpPr>
          <p:nvPr/>
        </p:nvSpPr>
        <p:spPr>
          <a:xfrm>
            <a:off x="9032083" y="3281147"/>
            <a:ext cx="222885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1476C6-C82F-42BB-B3B6-C26B68931769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grpSp>
        <p:nvGrpSpPr>
          <p:cNvPr id="703" name="그룹 702"/>
          <p:cNvGrpSpPr/>
          <p:nvPr/>
        </p:nvGrpSpPr>
        <p:grpSpPr>
          <a:xfrm>
            <a:off x="8841432" y="919923"/>
            <a:ext cx="2128538" cy="1572776"/>
            <a:chOff x="1310240" y="3681460"/>
            <a:chExt cx="2128538" cy="1572776"/>
          </a:xfrm>
        </p:grpSpPr>
        <p:grpSp>
          <p:nvGrpSpPr>
            <p:cNvPr id="704" name="그룹 703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724" name="정육면체 723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5" name="정육면체 724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6" name="정육면체 725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7" name="정육면체 726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8" name="정육면체 727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9" name="정육면체 728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0" name="정육면체 729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1" name="정육면체 730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2" name="정육면체 731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3" name="정육면체 732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4" name="정육면체 733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5" name="정육면체 734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05" name="그룹 704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712" name="정육면체 711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3" name="정육면체 712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4" name="정육면체 713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5" name="정육면체 714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6" name="정육면체 715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7" name="정육면체 716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8" name="정육면체 717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9" name="정육면체 718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0" name="정육면체 719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1" name="정육면체 720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2" name="정육면체 721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3" name="정육면체 722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06" name="직사각형 705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07" name="직사각형 706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08" name="직사각형 707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09" name="직사각형 708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10" name="직사각형 709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11" name="직사각형 710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36" name="그룹 735"/>
          <p:cNvGrpSpPr/>
          <p:nvPr/>
        </p:nvGrpSpPr>
        <p:grpSpPr>
          <a:xfrm>
            <a:off x="10943664" y="919923"/>
            <a:ext cx="2128538" cy="1572776"/>
            <a:chOff x="1310240" y="3681460"/>
            <a:chExt cx="2128538" cy="1572776"/>
          </a:xfrm>
        </p:grpSpPr>
        <p:grpSp>
          <p:nvGrpSpPr>
            <p:cNvPr id="737" name="그룹 736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757" name="정육면체 756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8" name="정육면체 757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9" name="정육면체 758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0" name="정육면체 759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1" name="정육면체 760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2" name="정육면체 761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3" name="정육면체 762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4" name="정육면체 763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5" name="정육면체 764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6" name="정육면체 765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7" name="정육면체 766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8" name="정육면체 767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38" name="그룹 737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745" name="정육면체 744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6" name="정육면체 745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7" name="정육면체 746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8" name="정육면체 747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9" name="정육면체 748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0" name="정육면체 749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1" name="정육면체 750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2" name="정육면체 751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3" name="정육면체 752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4" name="정육면체 753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5" name="정육면체 754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6" name="정육면체 755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39" name="직사각형 738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40" name="직사각형 739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41" name="직사각형 740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42" name="직사각형 741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43" name="직사각형 742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44" name="직사각형 743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69" name="그룹 768"/>
          <p:cNvGrpSpPr/>
          <p:nvPr/>
        </p:nvGrpSpPr>
        <p:grpSpPr>
          <a:xfrm>
            <a:off x="8841432" y="2573370"/>
            <a:ext cx="2128538" cy="1572776"/>
            <a:chOff x="1310240" y="3681460"/>
            <a:chExt cx="2128538" cy="1572776"/>
          </a:xfrm>
        </p:grpSpPr>
        <p:grpSp>
          <p:nvGrpSpPr>
            <p:cNvPr id="770" name="그룹 769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790" name="정육면체 789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1" name="정육면체 790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2" name="정육면체 791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3" name="정육면체 792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4" name="정육면체 793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5" name="정육면체 794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6" name="정육면체 795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7" name="정육면체 796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8" name="정육면체 797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9" name="정육면체 798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0" name="정육면체 799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1" name="정육면체 800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71" name="그룹 770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778" name="정육면체 777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9" name="정육면체 778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0" name="정육면체 779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1" name="정육면체 780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2" name="정육면체 781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3" name="정육면체 782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4" name="정육면체 783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5" name="정육면체 784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6" name="정육면체 785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7" name="정육면체 786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8" name="정육면체 787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9" name="정육면체 788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2" name="직사각형 771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73" name="직사각형 772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74" name="직사각형 773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75" name="직사각형 774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76" name="직사각형 775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77" name="직사각형 776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02" name="그룹 801"/>
          <p:cNvGrpSpPr/>
          <p:nvPr/>
        </p:nvGrpSpPr>
        <p:grpSpPr>
          <a:xfrm>
            <a:off x="10943664" y="2573370"/>
            <a:ext cx="2128538" cy="1572776"/>
            <a:chOff x="1310240" y="3681460"/>
            <a:chExt cx="2128538" cy="1572776"/>
          </a:xfrm>
        </p:grpSpPr>
        <p:grpSp>
          <p:nvGrpSpPr>
            <p:cNvPr id="803" name="그룹 802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823" name="정육면체 822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4" name="정육면체 823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5" name="정육면체 824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6" name="정육면체 825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7" name="정육면체 826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8" name="정육면체 827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9" name="정육면체 828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0" name="정육면체 829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1" name="정육면체 830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2" name="정육면체 831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3" name="정육면체 832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4" name="정육면체 833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04" name="그룹 803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811" name="정육면체 810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2" name="정육면체 811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3" name="정육면체 812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4" name="정육면체 813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5" name="정육면체 814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6" name="정육면체 815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7" name="정육면체 816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8" name="정육면체 817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9" name="정육면체 818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0" name="정육면체 819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1" name="정육면체 820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2" name="정육면체 821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05" name="직사각형 804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06" name="직사각형 805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07" name="직사각형 806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08" name="직사각형 807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09" name="직사각형 808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10" name="직사각형 809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35" name="그룹 834"/>
          <p:cNvGrpSpPr/>
          <p:nvPr/>
        </p:nvGrpSpPr>
        <p:grpSpPr>
          <a:xfrm>
            <a:off x="13049652" y="922857"/>
            <a:ext cx="2128538" cy="1572776"/>
            <a:chOff x="1310240" y="3681460"/>
            <a:chExt cx="2128538" cy="1572776"/>
          </a:xfrm>
        </p:grpSpPr>
        <p:grpSp>
          <p:nvGrpSpPr>
            <p:cNvPr id="836" name="그룹 835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856" name="정육면체 855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7" name="정육면체 856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8" name="정육면체 857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9" name="정육면체 858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0" name="정육면체 859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1" name="정육면체 860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2" name="정육면체 861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3" name="정육면체 862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4" name="정육면체 863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5" name="정육면체 864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6" name="정육면체 865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7" name="정육면체 866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37" name="그룹 836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844" name="정육면체 843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5" name="정육면체 844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6" name="정육면체 845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7" name="정육면체 846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8" name="정육면체 847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9" name="정육면체 848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0" name="정육면체 849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1" name="정육면체 850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2" name="정육면체 851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3" name="정육면체 852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4" name="정육면체 853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5" name="정육면체 854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38" name="직사각형 837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39" name="직사각형 838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40" name="직사각형 839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41" name="직사각형 840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42" name="직사각형 841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43" name="직사각형 842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68" name="그룹 867"/>
          <p:cNvGrpSpPr/>
          <p:nvPr/>
        </p:nvGrpSpPr>
        <p:grpSpPr>
          <a:xfrm>
            <a:off x="13049652" y="2576304"/>
            <a:ext cx="2128538" cy="1572776"/>
            <a:chOff x="1310240" y="3681460"/>
            <a:chExt cx="2128538" cy="1572776"/>
          </a:xfrm>
        </p:grpSpPr>
        <p:grpSp>
          <p:nvGrpSpPr>
            <p:cNvPr id="869" name="그룹 868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889" name="정육면체 888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0" name="정육면체 889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1" name="정육면체 890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2" name="정육면체 891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3" name="정육면체 892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4" name="정육면체 893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5" name="정육면체 894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6" name="정육면체 895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7" name="정육면체 896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8" name="정육면체 897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9" name="정육면체 898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0" name="정육면체 899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70" name="그룹 869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877" name="정육면체 876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8" name="정육면체 877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9" name="정육면체 878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0" name="정육면체 879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1" name="정육면체 880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2" name="정육면체 881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3" name="정육면체 882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4" name="정육면체 883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5" name="정육면체 884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6" name="정육면체 885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7" name="정육면체 886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8" name="정육면체 887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1" name="직사각형 870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72" name="직사각형 871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73" name="직사각형 872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74" name="직사각형 873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75" name="직사각형 874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76" name="직사각형 875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82768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6.1. </a:t>
            </a:r>
            <a:r>
              <a:rPr lang="ko-KR" altLang="en-US" dirty="0"/>
              <a:t>배열 조작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행렬 곱 </a:t>
            </a:r>
            <a:r>
              <a:rPr lang="en-US" altLang="ko-KR" dirty="0"/>
              <a:t>: @ </a:t>
            </a:r>
            <a:r>
              <a:rPr lang="ko-KR" altLang="en-US" dirty="0"/>
              <a:t>또는 </a:t>
            </a:r>
            <a:r>
              <a:rPr lang="en-US" altLang="ko-KR" dirty="0"/>
              <a:t>dot()</a:t>
            </a:r>
          </a:p>
          <a:p>
            <a:pPr fontAlgn="base"/>
            <a:r>
              <a:rPr lang="ko-KR" altLang="en-US" dirty="0" err="1"/>
              <a:t>역행렬</a:t>
            </a:r>
            <a:r>
              <a:rPr lang="en-US" altLang="ko-KR" dirty="0"/>
              <a:t>(Inverse of a matrix): </a:t>
            </a:r>
            <a:r>
              <a:rPr lang="en-US" altLang="ko-KR" dirty="0" err="1"/>
              <a:t>np.linalg.inv</a:t>
            </a:r>
            <a:r>
              <a:rPr lang="en-US" altLang="ko-KR" dirty="0"/>
              <a:t>(x)</a:t>
            </a:r>
          </a:p>
          <a:p>
            <a:pPr fontAlgn="base"/>
            <a:r>
              <a:rPr lang="ko-KR" altLang="en-US" dirty="0" err="1"/>
              <a:t>단위행렬</a:t>
            </a:r>
            <a:r>
              <a:rPr lang="en-US" altLang="ko-KR" dirty="0"/>
              <a:t>(Identity matrix)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np.eye</a:t>
            </a:r>
            <a:r>
              <a:rPr lang="en-US" altLang="ko-KR" dirty="0"/>
              <a:t>(n)</a:t>
            </a:r>
          </a:p>
          <a:p>
            <a:pPr fontAlgn="base"/>
            <a:r>
              <a:rPr lang="ko-KR" altLang="en-US" dirty="0" err="1"/>
              <a:t>대각합</a:t>
            </a:r>
            <a:r>
              <a:rPr lang="en-US" altLang="ko-KR" dirty="0"/>
              <a:t>(Trace): </a:t>
            </a:r>
            <a:r>
              <a:rPr lang="en-US" altLang="ko-KR" dirty="0" err="1"/>
              <a:t>np.trace</a:t>
            </a:r>
            <a:r>
              <a:rPr lang="en-US" altLang="ko-KR" dirty="0"/>
              <a:t>(x)</a:t>
            </a:r>
          </a:p>
          <a:p>
            <a:pPr fontAlgn="base"/>
            <a:r>
              <a:rPr lang="ko-KR" altLang="en-US" dirty="0" err="1"/>
              <a:t>연립방정식</a:t>
            </a:r>
            <a:r>
              <a:rPr lang="ko-KR" altLang="en-US" dirty="0"/>
              <a:t> 해 풀기</a:t>
            </a:r>
            <a:r>
              <a:rPr lang="en-US" altLang="ko-KR" dirty="0"/>
              <a:t>(Solve a linear matrix equation): </a:t>
            </a:r>
            <a:r>
              <a:rPr lang="en-US" altLang="ko-KR" dirty="0" err="1"/>
              <a:t>np.linalg.solve</a:t>
            </a:r>
            <a:r>
              <a:rPr lang="en-US" altLang="ko-KR" dirty="0"/>
              <a:t>(a, b)</a:t>
            </a:r>
          </a:p>
          <a:p>
            <a:pPr fontAlgn="base"/>
            <a:r>
              <a:rPr lang="ko-KR" altLang="en-US" dirty="0" err="1"/>
              <a:t>대각행렬</a:t>
            </a:r>
            <a:r>
              <a:rPr lang="en-US" altLang="ko-KR" dirty="0"/>
              <a:t>(Diagonal matrix): </a:t>
            </a:r>
            <a:r>
              <a:rPr lang="en-US" altLang="ko-KR" dirty="0" err="1"/>
              <a:t>np.diag</a:t>
            </a:r>
            <a:r>
              <a:rPr lang="en-US" altLang="ko-KR" dirty="0"/>
              <a:t>(x)</a:t>
            </a:r>
          </a:p>
          <a:p>
            <a:pPr fontAlgn="base"/>
            <a:r>
              <a:rPr lang="ko-KR" altLang="en-US" dirty="0"/>
              <a:t>내적</a:t>
            </a:r>
            <a:r>
              <a:rPr lang="en-US" altLang="ko-KR" dirty="0"/>
              <a:t>(Dot product, Inner product): np.dot(a, </a:t>
            </a:r>
            <a:r>
              <a:rPr lang="en-US" altLang="ko-KR"/>
              <a:t>b)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선형대수학</a:t>
            </a:r>
          </a:p>
        </p:txBody>
      </p:sp>
    </p:spTree>
    <p:extLst>
      <p:ext uri="{BB962C8B-B14F-4D97-AF65-F5344CB8AC3E}">
        <p14:creationId xmlns:p14="http://schemas.microsoft.com/office/powerpoint/2010/main" val="482440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Least Square Method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err="1"/>
              <a:t>최소제곱법</a:t>
            </a:r>
            <a:r>
              <a:rPr lang="en-US" altLang="ko-KR" dirty="0"/>
              <a:t>(Least Square Method; LSM)</a:t>
            </a:r>
            <a:r>
              <a:rPr lang="ko-KR" altLang="en-US" dirty="0"/>
              <a:t> 또는 </a:t>
            </a:r>
            <a:r>
              <a:rPr lang="ko-KR" altLang="en-US" dirty="0" err="1"/>
              <a:t>최소자승법</a:t>
            </a:r>
            <a:r>
              <a:rPr lang="en-US" altLang="ko-KR" dirty="0"/>
              <a:t>(Least Mean Square; LMS)</a:t>
            </a:r>
          </a:p>
          <a:p>
            <a:r>
              <a:rPr lang="ko-KR" altLang="en-US" dirty="0"/>
              <a:t>어떤 모델의 </a:t>
            </a:r>
            <a:r>
              <a:rPr lang="ko-KR" altLang="en-US" dirty="0" err="1"/>
              <a:t>파라미터를</a:t>
            </a:r>
            <a:r>
              <a:rPr lang="ko-KR" altLang="en-US" dirty="0"/>
              <a:t> 구하는 한 방법으로서</a:t>
            </a:r>
            <a:r>
              <a:rPr lang="en-US" altLang="ko-KR" dirty="0"/>
              <a:t>, </a:t>
            </a:r>
            <a:r>
              <a:rPr lang="ko-KR" altLang="en-US" dirty="0"/>
              <a:t>데이터와의 </a:t>
            </a:r>
            <a:r>
              <a:rPr lang="ko-KR" altLang="en-US" dirty="0" err="1"/>
              <a:t>잔차</a:t>
            </a:r>
            <a:r>
              <a:rPr lang="en-US" altLang="ko-KR" dirty="0"/>
              <a:t>(residual)</a:t>
            </a:r>
            <a:r>
              <a:rPr lang="ko-KR" altLang="en-US" dirty="0"/>
              <a:t>의 합을 최소화하도록 모델의 </a:t>
            </a:r>
            <a:r>
              <a:rPr lang="ko-KR" altLang="en-US" dirty="0" err="1"/>
              <a:t>파라미터를</a:t>
            </a:r>
            <a:r>
              <a:rPr lang="ko-KR" altLang="en-US" dirty="0"/>
              <a:t> 구하는 방법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모델</a:t>
            </a:r>
            <a:endParaRPr lang="en-US" altLang="ko-KR" dirty="0"/>
          </a:p>
          <a:p>
            <a:pPr lvl="1"/>
            <a:r>
              <a:rPr lang="ko-KR" altLang="en-US" dirty="0"/>
              <a:t>직선</a:t>
            </a:r>
            <a:r>
              <a:rPr lang="en-US" altLang="ko-KR" dirty="0"/>
              <a:t>? 2</a:t>
            </a:r>
            <a:r>
              <a:rPr lang="ko-KR" altLang="en-US" dirty="0"/>
              <a:t>차 곡선</a:t>
            </a:r>
            <a:r>
              <a:rPr lang="en-US" altLang="ko-KR" dirty="0"/>
              <a:t>? 3</a:t>
            </a:r>
            <a:r>
              <a:rPr lang="ko-KR" altLang="en-US" dirty="0"/>
              <a:t>차 곡선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모델을 직선으로 가정</a:t>
            </a:r>
            <a:endParaRPr lang="en-US" altLang="ko-KR" dirty="0"/>
          </a:p>
          <a:p>
            <a:r>
              <a:rPr lang="ko-KR" altLang="en-US" dirty="0" err="1"/>
              <a:t>파라미터</a:t>
            </a:r>
            <a:endParaRPr lang="en-US" altLang="ko-KR" dirty="0"/>
          </a:p>
          <a:p>
            <a:pPr lvl="1"/>
            <a:r>
              <a:rPr lang="ko-KR" altLang="en-US" dirty="0"/>
              <a:t>모델이 결정되면 정해짐</a:t>
            </a:r>
            <a:endParaRPr lang="en-US" altLang="ko-KR" dirty="0"/>
          </a:p>
          <a:p>
            <a:pPr lvl="1"/>
            <a:r>
              <a:rPr lang="en-US" altLang="ko-KR" dirty="0"/>
              <a:t>f(x) = ax + b</a:t>
            </a:r>
            <a:r>
              <a:rPr lang="ko-KR" altLang="en-US" dirty="0"/>
              <a:t>로 잡으면 </a:t>
            </a:r>
            <a:r>
              <a:rPr lang="en-US" altLang="ko-KR" dirty="0"/>
              <a:t>a, b</a:t>
            </a:r>
            <a:r>
              <a:rPr lang="ko-KR" altLang="en-US" dirty="0"/>
              <a:t>가 </a:t>
            </a:r>
            <a:r>
              <a:rPr lang="ko-KR" altLang="en-US" dirty="0" err="1"/>
              <a:t>파라미터</a:t>
            </a:r>
            <a:r>
              <a:rPr lang="en-US" altLang="ko-KR" dirty="0"/>
              <a:t>(</a:t>
            </a:r>
            <a:r>
              <a:rPr lang="ko-KR" altLang="en-US" dirty="0"/>
              <a:t>식</a:t>
            </a:r>
            <a:r>
              <a:rPr lang="en-US" altLang="ko-KR" dirty="0"/>
              <a:t> 1)</a:t>
            </a:r>
          </a:p>
          <a:p>
            <a:r>
              <a:rPr lang="ko-KR" altLang="en-US" dirty="0"/>
              <a:t>데이터</a:t>
            </a:r>
            <a:endParaRPr lang="en-US" altLang="ko-KR" dirty="0"/>
          </a:p>
          <a:p>
            <a:pPr lvl="1"/>
            <a:r>
              <a:rPr lang="ko-KR" altLang="en-US" dirty="0"/>
              <a:t>측정한 데이터</a:t>
            </a:r>
            <a:endParaRPr lang="en-US" altLang="ko-KR" dirty="0"/>
          </a:p>
          <a:p>
            <a:r>
              <a:rPr lang="ko-KR" altLang="en-US" dirty="0" err="1"/>
              <a:t>잔차</a:t>
            </a:r>
            <a:r>
              <a:rPr lang="en-US" altLang="ko-KR" dirty="0"/>
              <a:t>(Residual)</a:t>
            </a:r>
          </a:p>
          <a:p>
            <a:pPr lvl="1"/>
            <a:r>
              <a:rPr lang="ko-KR" altLang="en-US" dirty="0"/>
              <a:t>어떤 데이터가 추정된 모델로부터 얼마나 떨어진 값인가를 나타내는 용어</a:t>
            </a:r>
            <a:endParaRPr lang="en-US" altLang="ko-KR" dirty="0"/>
          </a:p>
          <a:p>
            <a:pPr lvl="1"/>
            <a:r>
              <a:rPr lang="ko-KR" altLang="en-US" dirty="0"/>
              <a:t>데이터 </a:t>
            </a:r>
            <a:r>
              <a:rPr lang="en-US" altLang="ko-KR" dirty="0"/>
              <a:t>(xi, </a:t>
            </a:r>
            <a:r>
              <a:rPr lang="en-US" altLang="ko-KR" dirty="0" err="1"/>
              <a:t>yi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ko-KR" altLang="en-US" dirty="0" err="1"/>
              <a:t>잔차</a:t>
            </a:r>
            <a:r>
              <a:rPr lang="ko-KR" altLang="en-US" dirty="0"/>
              <a:t> </a:t>
            </a:r>
            <a:r>
              <a:rPr lang="en-US" altLang="ko-KR" dirty="0" err="1"/>
              <a:t>ri</a:t>
            </a:r>
            <a:r>
              <a:rPr lang="en-US" altLang="ko-KR" dirty="0"/>
              <a:t> = </a:t>
            </a:r>
            <a:r>
              <a:rPr lang="en-US" altLang="ko-KR" dirty="0" err="1"/>
              <a:t>yi</a:t>
            </a:r>
            <a:r>
              <a:rPr lang="en-US" altLang="ko-KR" dirty="0"/>
              <a:t> - f(xi) (</a:t>
            </a:r>
            <a:r>
              <a:rPr lang="ko-KR" altLang="en-US" dirty="0"/>
              <a:t>식 </a:t>
            </a:r>
            <a:r>
              <a:rPr lang="en-US" altLang="ko-KR" dirty="0"/>
              <a:t>2)</a:t>
            </a:r>
          </a:p>
          <a:p>
            <a:pPr lvl="2"/>
            <a:r>
              <a:rPr lang="en-US" altLang="ko-KR" dirty="0" err="1"/>
              <a:t>yi</a:t>
            </a:r>
            <a:r>
              <a:rPr lang="ko-KR" altLang="en-US" dirty="0"/>
              <a:t>는 관측 된 값</a:t>
            </a:r>
            <a:r>
              <a:rPr lang="en-US" altLang="ko-KR" dirty="0"/>
              <a:t>, f(xi)</a:t>
            </a:r>
            <a:r>
              <a:rPr lang="ko-KR" altLang="en-US" dirty="0"/>
              <a:t>는 추정된 모델에 따른 값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선형대수학 </a:t>
            </a:r>
            <a:r>
              <a:rPr lang="en-US" altLang="ko-KR" dirty="0"/>
              <a:t>&gt; 6.2. </a:t>
            </a:r>
            <a:r>
              <a:rPr lang="ko-KR" altLang="en-US" dirty="0"/>
              <a:t>선형 </a:t>
            </a:r>
            <a:r>
              <a:rPr lang="ko-KR" altLang="en-US" dirty="0" err="1"/>
              <a:t>연립방정식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5128934" y="4540230"/>
            <a:ext cx="3920492" cy="848566"/>
            <a:chOff x="1331640" y="1844824"/>
            <a:chExt cx="3920492" cy="84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331640" y="1844824"/>
                  <a:ext cx="3240360" cy="8485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  <m:r>
                              <a:rPr lang="pt-BR" altLang="ko-KR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𝑟</m:t>
                            </m:r>
                            <m:sPre>
                              <m:sPre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 = </m:t>
                                </m:r>
                              </m:e>
                            </m:sPre>
                          </m:e>
                        </m:nary>
                        <m:nary>
                          <m:naryPr>
                            <m:chr m:val="∑"/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  <m:r>
                              <a:rPr lang="pt-BR" altLang="ko-KR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pt-BR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𝑓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altLang="ko-KR" i="1" baseline="30000">
                                <a:latin typeface="Cambria Math"/>
                              </a:rPr>
                              <m:t>2</m:t>
                            </m:r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1640" y="1844824"/>
                  <a:ext cx="3240360" cy="84856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/>
            <p:cNvSpPr txBox="1"/>
            <p:nvPr/>
          </p:nvSpPr>
          <p:spPr>
            <a:xfrm>
              <a:off x="4794956" y="2084441"/>
              <a:ext cx="4571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(2)</a:t>
              </a:r>
              <a:endParaRPr lang="ko-KR" altLang="en-US" sz="16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65683" y="3323909"/>
            <a:ext cx="3128404" cy="848566"/>
            <a:chOff x="2123728" y="1844824"/>
            <a:chExt cx="3128404" cy="84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123728" y="1844824"/>
                  <a:ext cx="2448272" cy="8485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  <m:r>
                              <a:rPr lang="pt-BR" altLang="ko-KR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pt-BR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pt-B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altLang="ko-KR" i="1" baseline="30000">
                                <a:latin typeface="Cambria Math"/>
                              </a:rPr>
                              <m:t>2</m:t>
                            </m:r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728" y="1844824"/>
                  <a:ext cx="2448272" cy="848566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4794956" y="2084441"/>
              <a:ext cx="4571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(1)</a:t>
              </a:r>
              <a:endParaRPr lang="ko-KR" altLang="en-US" sz="1600" dirty="0"/>
            </a:p>
          </p:txBody>
        </p:sp>
      </p:grpSp>
      <p:sp>
        <p:nvSpPr>
          <p:cNvPr id="16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838575" y="6471858"/>
            <a:ext cx="2228850" cy="356692"/>
          </a:xfrm>
        </p:spPr>
        <p:txBody>
          <a:bodyPr/>
          <a:lstStyle/>
          <a:p>
            <a:r>
              <a:rPr lang="en-US" altLang="ko-KR" dirty="0"/>
              <a:t>58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327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LSM </a:t>
            </a:r>
            <a:r>
              <a:rPr lang="ko-KR" altLang="en-US" dirty="0"/>
              <a:t>계산 </a:t>
            </a:r>
            <a:r>
              <a:rPr lang="en-US" altLang="ko-KR" dirty="0"/>
              <a:t>- </a:t>
            </a:r>
            <a:r>
              <a:rPr lang="ko-KR" altLang="en-US" dirty="0"/>
              <a:t>대수적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모델 추정 문제를 행렬식 형태로 표현한 후에 선형대수학을 적용</a:t>
            </a:r>
            <a:endParaRPr lang="en-US" altLang="ko-KR" dirty="0"/>
          </a:p>
          <a:p>
            <a:pPr lvl="1"/>
            <a:r>
              <a:rPr lang="ko-KR" altLang="ko-KR" dirty="0"/>
              <a:t>예</a:t>
            </a:r>
            <a:r>
              <a:rPr lang="en-US" altLang="ko-KR" dirty="0"/>
              <a:t>)</a:t>
            </a:r>
            <a:r>
              <a:rPr lang="ko-KR" altLang="ko-KR" dirty="0"/>
              <a:t> 직선</a:t>
            </a:r>
            <a:r>
              <a:rPr lang="en-US" altLang="ko-KR" dirty="0"/>
              <a:t> f(x) = ax +b </a:t>
            </a:r>
            <a:r>
              <a:rPr lang="ko-KR" altLang="ko-KR" dirty="0"/>
              <a:t>추정 문제는 결국 다음 식들을 만족하는</a:t>
            </a:r>
            <a:r>
              <a:rPr lang="en-US" altLang="ko-KR" dirty="0"/>
              <a:t> a, b</a:t>
            </a:r>
            <a:r>
              <a:rPr lang="ko-KR" altLang="ko-KR" dirty="0"/>
              <a:t>를 찾는 것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r>
              <a:rPr lang="ko-KR" altLang="ko-KR" dirty="0"/>
              <a:t>행렬식</a:t>
            </a:r>
            <a:r>
              <a:rPr lang="en-US" altLang="ko-KR" dirty="0"/>
              <a:t> </a:t>
            </a:r>
            <a:r>
              <a:rPr lang="ko-KR" altLang="ko-KR" dirty="0"/>
              <a:t>표현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ko-KR" altLang="en-US" dirty="0" err="1"/>
              <a:t>정방행렬이</a:t>
            </a:r>
            <a:r>
              <a:rPr lang="ko-KR" altLang="en-US" dirty="0"/>
              <a:t> 아니면</a:t>
            </a:r>
            <a:r>
              <a:rPr lang="ko-KR" altLang="ko-KR" dirty="0"/>
              <a:t> </a:t>
            </a:r>
            <a:r>
              <a:rPr lang="ko-KR" altLang="ko-KR" dirty="0" err="1"/>
              <a:t>역행렬은</a:t>
            </a:r>
            <a:r>
              <a:rPr lang="ko-KR" altLang="ko-KR" dirty="0"/>
              <a:t> 존재하지 않지만</a:t>
            </a:r>
            <a:r>
              <a:rPr lang="en-US" altLang="ko-KR" dirty="0"/>
              <a:t> pseudo inverse</a:t>
            </a:r>
            <a:r>
              <a:rPr lang="ko-KR" altLang="ko-KR" dirty="0"/>
              <a:t>라는 걸 이용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선형대수학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2020" y="2347720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(1)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752020" y="3809120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(2)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752020" y="4482155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(3)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752020" y="5516409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(4)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58901" y="1916832"/>
                <a:ext cx="153734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/>
                        </a:rPr>
                        <m:t>𝑎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+</m:t>
                      </m:r>
                      <m:r>
                        <a:rPr lang="en-US" altLang="ko-KR" i="1">
                          <a:latin typeface="Cambria Math"/>
                        </a:rPr>
                        <m:t>𝑏</m:t>
                      </m:r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/>
                        </a:rPr>
                        <m:t>𝑎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+</m:t>
                      </m:r>
                      <m:r>
                        <a:rPr lang="en-US" altLang="ko-KR" i="1">
                          <a:latin typeface="Cambria Math"/>
                        </a:rPr>
                        <m:t>𝑏</m:t>
                      </m:r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/>
                        </a:rPr>
                        <m:t>⋮</m:t>
                      </m:r>
                    </m:oMath>
                  </m:oMathPara>
                </a14:m>
                <a:endParaRPr lang="en-US" altLang="ko-K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/>
                        </a:rPr>
                        <m:t>𝑎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+</m:t>
                      </m:r>
                      <m:r>
                        <a:rPr lang="en-US" altLang="ko-KR" i="1">
                          <a:latin typeface="Cambria Math"/>
                        </a:rPr>
                        <m:t>𝑏</m:t>
                      </m:r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901" y="1916832"/>
                <a:ext cx="1537344" cy="1200329"/>
              </a:xfrm>
              <a:prstGeom prst="rect">
                <a:avLst/>
              </a:prstGeom>
              <a:blipFill>
                <a:blip r:embed="rId3"/>
                <a:stretch>
                  <a:fillRect b="-2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926152" y="4446157"/>
                <a:ext cx="10028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/>
                        </a:rPr>
                        <m:t>𝐴𝑋</m:t>
                      </m:r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r>
                        <a:rPr lang="en-US" altLang="ko-KR" i="1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152" y="4446157"/>
                <a:ext cx="100283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484685" y="5362521"/>
                <a:ext cx="18857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𝑋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𝑝𝑖𝑛𝑣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𝐵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   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𝐵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685" y="5362521"/>
                <a:ext cx="188577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265972" y="3562321"/>
                <a:ext cx="2367828" cy="832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972" y="3562321"/>
                <a:ext cx="2367828" cy="8321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838575" y="6471858"/>
            <a:ext cx="2228850" cy="356692"/>
          </a:xfrm>
        </p:spPr>
        <p:txBody>
          <a:bodyPr/>
          <a:lstStyle/>
          <a:p>
            <a:r>
              <a:rPr lang="en-US" altLang="ko-KR" dirty="0"/>
              <a:t>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85840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6.2. </a:t>
            </a:r>
            <a:r>
              <a:rPr lang="ko-KR" altLang="en-US" dirty="0"/>
              <a:t>선형 </a:t>
            </a:r>
            <a:r>
              <a:rPr lang="ko-KR" altLang="en-US" dirty="0" err="1"/>
              <a:t>연립방정식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선형대수학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444" y="1163900"/>
            <a:ext cx="3096345" cy="11129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762" y="1250660"/>
            <a:ext cx="2321739" cy="91530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5074099" y="1366314"/>
            <a:ext cx="478829" cy="50405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073" y="2804312"/>
            <a:ext cx="1247775" cy="4191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385" y="3740416"/>
            <a:ext cx="1581150" cy="4381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3763" y="4653136"/>
            <a:ext cx="2838450" cy="781050"/>
          </a:xfrm>
          <a:prstGeom prst="rect">
            <a:avLst/>
          </a:prstGeom>
        </p:spPr>
      </p:pic>
      <p:pic>
        <p:nvPicPr>
          <p:cNvPr id="1036" name="_x442736960" descr="EMB00002378360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4" r="6163" b="4971"/>
          <a:stretch>
            <a:fillRect/>
          </a:stretch>
        </p:blipFill>
        <p:spPr bwMode="auto">
          <a:xfrm>
            <a:off x="653385" y="2711003"/>
            <a:ext cx="4335355" cy="319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995664" y="227687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간소화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95664" y="3380376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X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를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구하려면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?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44763" y="5437588"/>
            <a:ext cx="3802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A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가 </a:t>
            </a:r>
            <a:r>
              <a:rPr lang="ko-KR" altLang="en-US" sz="16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정방행렬이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아니고 행의 수가 열의 수보다 크므로 </a:t>
            </a: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left pseudo inverse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를 이용</a:t>
            </a:r>
          </a:p>
        </p:txBody>
      </p:sp>
      <p:sp>
        <p:nvSpPr>
          <p:cNvPr id="34" name="오른쪽 화살표 33"/>
          <p:cNvSpPr/>
          <p:nvPr/>
        </p:nvSpPr>
        <p:spPr>
          <a:xfrm rot="5400000">
            <a:off x="7423666" y="2219560"/>
            <a:ext cx="478829" cy="50405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 rot="5400000">
            <a:off x="7423666" y="3258266"/>
            <a:ext cx="478829" cy="50405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 rot="5400000">
            <a:off x="7423666" y="4262080"/>
            <a:ext cx="478829" cy="50405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838575" y="6471858"/>
            <a:ext cx="2228850" cy="356692"/>
          </a:xfrm>
        </p:spPr>
        <p:txBody>
          <a:bodyPr/>
          <a:lstStyle/>
          <a:p>
            <a:r>
              <a:rPr lang="en-US" altLang="ko-KR" dirty="0"/>
              <a:t>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36694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 shape </a:t>
            </a:r>
            <a:r>
              <a:rPr lang="ko-KR" altLang="en-US" dirty="0"/>
              <a:t>자동 지정하기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배열의 모양을 변경할 때 자동으로 추론 될 크기 중 하나를 생략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유용한 정보와 팁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482" y="2151226"/>
            <a:ext cx="3240360" cy="35097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31" y="1558013"/>
            <a:ext cx="2531310" cy="506262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719404" y="3059004"/>
            <a:ext cx="3454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shape</a:t>
            </a:r>
            <a:r>
              <a:rPr lang="ko-KR" altLang="en-US" dirty="0">
                <a:solidFill>
                  <a:srgbClr val="FF0000"/>
                </a:solidFill>
              </a:rPr>
              <a:t>의 값이 </a:t>
            </a:r>
            <a:r>
              <a:rPr lang="en-US" altLang="ko-KR" dirty="0">
                <a:solidFill>
                  <a:srgbClr val="FF0000"/>
                </a:solidFill>
              </a:rPr>
              <a:t>-1</a:t>
            </a:r>
            <a:r>
              <a:rPr lang="ko-KR" altLang="en-US" dirty="0">
                <a:solidFill>
                  <a:srgbClr val="FF0000"/>
                </a:solidFill>
              </a:rPr>
              <a:t>이면 자동 지정됨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969280" y="2264898"/>
            <a:ext cx="210018" cy="281354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62416" y="2264898"/>
            <a:ext cx="210018" cy="281354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99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 fontAlgn="base"/>
            <a:r>
              <a:rPr lang="en-US" altLang="ko-KR" dirty="0" err="1"/>
              <a:t>ndarray.ndim</a:t>
            </a:r>
            <a:r>
              <a:rPr lang="en-US" altLang="ko-KR" dirty="0"/>
              <a:t> : </a:t>
            </a:r>
            <a:r>
              <a:rPr lang="ko-KR" altLang="en-US" dirty="0"/>
              <a:t>배열의 </a:t>
            </a:r>
            <a:r>
              <a:rPr lang="ko-KR" altLang="en-US" dirty="0">
                <a:solidFill>
                  <a:srgbClr val="FF0000"/>
                </a:solidFill>
              </a:rPr>
              <a:t>축수</a:t>
            </a:r>
            <a:r>
              <a:rPr lang="en-US" altLang="ko-KR" dirty="0"/>
              <a:t>(</a:t>
            </a:r>
            <a:r>
              <a:rPr lang="ko-KR" altLang="en-US" dirty="0"/>
              <a:t>차원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 err="1"/>
              <a:t>ndarray.shape</a:t>
            </a:r>
            <a:r>
              <a:rPr lang="en-US" altLang="ko-KR" dirty="0"/>
              <a:t> : </a:t>
            </a:r>
            <a:r>
              <a:rPr lang="ko-KR" altLang="en-US" dirty="0"/>
              <a:t>각 차원의 </a:t>
            </a:r>
            <a:r>
              <a:rPr lang="ko-KR" altLang="en-US" dirty="0">
                <a:solidFill>
                  <a:srgbClr val="FF0000"/>
                </a:solidFill>
              </a:rPr>
              <a:t>배열 크기</a:t>
            </a:r>
            <a:r>
              <a:rPr lang="ko-KR" altLang="en-US" dirty="0"/>
              <a:t>를 나타내는 정수 타입의 </a:t>
            </a:r>
            <a:r>
              <a:rPr lang="ko-KR" altLang="en-US" dirty="0" err="1"/>
              <a:t>튜플</a:t>
            </a:r>
            <a:r>
              <a:rPr lang="en-US" altLang="ko-KR" dirty="0"/>
              <a:t>. shape</a:t>
            </a:r>
            <a:r>
              <a:rPr lang="ko-KR" altLang="en-US" dirty="0"/>
              <a:t>는 </a:t>
            </a:r>
            <a:r>
              <a:rPr lang="en-US" altLang="ko-KR" dirty="0"/>
              <a:t>(n, m) </a:t>
            </a:r>
            <a:r>
              <a:rPr lang="ko-KR" altLang="en-US" dirty="0"/>
              <a:t>형태</a:t>
            </a:r>
            <a:r>
              <a:rPr lang="en-US" altLang="ko-KR" dirty="0"/>
              <a:t>. </a:t>
            </a:r>
            <a:r>
              <a:rPr lang="ko-KR" altLang="en-US" dirty="0"/>
              <a:t>행렬은 </a:t>
            </a:r>
            <a:r>
              <a:rPr lang="en-US" altLang="ko-KR" dirty="0"/>
              <a:t>n</a:t>
            </a:r>
            <a:r>
              <a:rPr lang="ko-KR" altLang="en-US" dirty="0"/>
              <a:t>개의 행과 </a:t>
            </a:r>
            <a:r>
              <a:rPr lang="en-US" altLang="ko-KR" dirty="0"/>
              <a:t>m</a:t>
            </a:r>
            <a:r>
              <a:rPr lang="ko-KR" altLang="en-US" dirty="0"/>
              <a:t>개의 열</a:t>
            </a:r>
            <a:r>
              <a:rPr lang="en-US" altLang="ko-KR" dirty="0"/>
              <a:t>. shape </a:t>
            </a:r>
            <a:r>
              <a:rPr lang="ko-KR" altLang="en-US" dirty="0" err="1"/>
              <a:t>튜플의</a:t>
            </a:r>
            <a:r>
              <a:rPr lang="ko-KR" altLang="en-US" dirty="0"/>
              <a:t> 길이는 축의 수</a:t>
            </a:r>
            <a:r>
              <a:rPr lang="en-US" altLang="ko-KR" dirty="0"/>
              <a:t>(</a:t>
            </a:r>
            <a:r>
              <a:rPr lang="en-US" altLang="ko-KR" dirty="0" err="1"/>
              <a:t>ndim</a:t>
            </a:r>
            <a:r>
              <a:rPr lang="en-US" altLang="ko-KR" dirty="0"/>
              <a:t>).</a:t>
            </a:r>
            <a:endParaRPr lang="ko-KR" altLang="en-US" dirty="0"/>
          </a:p>
          <a:p>
            <a:pPr fontAlgn="base"/>
            <a:r>
              <a:rPr lang="en-US" altLang="ko-KR" dirty="0" err="1"/>
              <a:t>ndarray.size</a:t>
            </a:r>
            <a:r>
              <a:rPr lang="en-US" altLang="ko-KR" dirty="0"/>
              <a:t> : </a:t>
            </a:r>
            <a:r>
              <a:rPr lang="ko-KR" altLang="en-US" dirty="0"/>
              <a:t>배열의 </a:t>
            </a:r>
            <a:r>
              <a:rPr lang="ko-KR" altLang="en-US" dirty="0">
                <a:solidFill>
                  <a:srgbClr val="FF0000"/>
                </a:solidFill>
              </a:rPr>
              <a:t>요소의 총수</a:t>
            </a:r>
            <a:r>
              <a:rPr lang="en-US" altLang="ko-KR" dirty="0"/>
              <a:t>. shape</a:t>
            </a:r>
            <a:r>
              <a:rPr lang="ko-KR" altLang="en-US" dirty="0"/>
              <a:t>의 각 요소의 곱과 동일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 err="1"/>
              <a:t>ndarray.dtype</a:t>
            </a:r>
            <a:r>
              <a:rPr lang="en-US" altLang="ko-KR" dirty="0"/>
              <a:t> : </a:t>
            </a:r>
            <a:r>
              <a:rPr lang="ko-KR" altLang="en-US" dirty="0"/>
              <a:t>배열 내의 </a:t>
            </a:r>
            <a:r>
              <a:rPr lang="ko-KR" altLang="en-US" dirty="0">
                <a:solidFill>
                  <a:srgbClr val="FF0000"/>
                </a:solidFill>
              </a:rPr>
              <a:t>요소의 타입</a:t>
            </a:r>
            <a:r>
              <a:rPr lang="en-US" altLang="ko-KR" dirty="0"/>
              <a:t>. </a:t>
            </a:r>
            <a:r>
              <a:rPr lang="ko-KR" altLang="en-US" dirty="0" err="1"/>
              <a:t>파이썬의</a:t>
            </a:r>
            <a:r>
              <a:rPr lang="ko-KR" altLang="en-US" dirty="0"/>
              <a:t> 기본 타입 또는 </a:t>
            </a:r>
            <a:r>
              <a:rPr lang="ko-KR" altLang="en-US" dirty="0" err="1"/>
              <a:t>넘파이의</a:t>
            </a:r>
            <a:r>
              <a:rPr lang="ko-KR" altLang="en-US" dirty="0"/>
              <a:t> 타입</a:t>
            </a:r>
            <a:r>
              <a:rPr lang="en-US" altLang="ko-KR" dirty="0"/>
              <a:t>(numpy.int32, numpy.int16, numpy.float64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을 이용해 지정</a:t>
            </a:r>
            <a:endParaRPr lang="en-US" altLang="ko-KR" dirty="0"/>
          </a:p>
          <a:p>
            <a:pPr lvl="1" fontAlgn="base"/>
            <a:r>
              <a:rPr lang="ko-KR" altLang="en-US" i="1" dirty="0" err="1">
                <a:solidFill>
                  <a:srgbClr val="FF0000"/>
                </a:solidFill>
              </a:rPr>
              <a:t>형변환의</a:t>
            </a:r>
            <a:r>
              <a:rPr lang="ko-KR" altLang="en-US" i="1" dirty="0">
                <a:solidFill>
                  <a:srgbClr val="FF0000"/>
                </a:solidFill>
              </a:rPr>
              <a:t> 개념이 아님</a:t>
            </a:r>
            <a:r>
              <a:rPr lang="en-US" altLang="ko-KR" i="1" dirty="0">
                <a:solidFill>
                  <a:srgbClr val="FF0000"/>
                </a:solidFill>
              </a:rPr>
              <a:t>. </a:t>
            </a:r>
            <a:r>
              <a:rPr lang="ko-KR" altLang="en-US" i="1" dirty="0">
                <a:solidFill>
                  <a:srgbClr val="FF0000"/>
                </a:solidFill>
              </a:rPr>
              <a:t>지정한 타입의 크기만큼 잘라서 해당 타입으로 인식</a:t>
            </a:r>
            <a:endParaRPr lang="en-US" altLang="ko-KR" i="1" dirty="0">
              <a:solidFill>
                <a:srgbClr val="FF0000"/>
              </a:solidFill>
            </a:endParaRPr>
          </a:p>
          <a:p>
            <a:pPr lvl="1" fontAlgn="base"/>
            <a:r>
              <a:rPr lang="ko-KR" altLang="en-US" i="1" dirty="0" err="1">
                <a:solidFill>
                  <a:srgbClr val="FF0000"/>
                </a:solidFill>
              </a:rPr>
              <a:t>형변환은</a:t>
            </a:r>
            <a:r>
              <a:rPr lang="ko-KR" altLang="en-US" i="1" dirty="0">
                <a:solidFill>
                  <a:srgbClr val="FF0000"/>
                </a:solidFill>
              </a:rPr>
              <a:t> </a:t>
            </a:r>
            <a:r>
              <a:rPr lang="en-US" altLang="ko-KR" i="1" dirty="0" err="1">
                <a:solidFill>
                  <a:srgbClr val="FF0000"/>
                </a:solidFill>
              </a:rPr>
              <a:t>astype</a:t>
            </a:r>
            <a:r>
              <a:rPr lang="en-US" altLang="ko-KR" i="1" dirty="0">
                <a:solidFill>
                  <a:srgbClr val="FF0000"/>
                </a:solidFill>
              </a:rPr>
              <a:t>(t)</a:t>
            </a:r>
            <a:r>
              <a:rPr lang="ko-KR" altLang="en-US" i="1" dirty="0">
                <a:solidFill>
                  <a:srgbClr val="FF0000"/>
                </a:solidFill>
              </a:rPr>
              <a:t>메서드를 이용</a:t>
            </a:r>
          </a:p>
          <a:p>
            <a:pPr fontAlgn="base"/>
            <a:r>
              <a:rPr lang="en-US" altLang="ko-KR" dirty="0" err="1"/>
              <a:t>ndarray.itemsize</a:t>
            </a:r>
            <a:r>
              <a:rPr lang="en-US" altLang="ko-KR" dirty="0"/>
              <a:t> : </a:t>
            </a:r>
            <a:r>
              <a:rPr lang="ko-KR" altLang="en-US" dirty="0"/>
              <a:t>배열의 각 요소의 </a:t>
            </a:r>
            <a:r>
              <a:rPr lang="ko-KR" altLang="en-US" dirty="0">
                <a:solidFill>
                  <a:srgbClr val="FF0000"/>
                </a:solidFill>
              </a:rPr>
              <a:t>바이트 단위의 사이즈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float64 </a:t>
            </a:r>
            <a:r>
              <a:rPr lang="ko-KR" altLang="en-US" dirty="0"/>
              <a:t>유형의 요소 배열에는 </a:t>
            </a:r>
            <a:r>
              <a:rPr lang="en-US" altLang="ko-KR" dirty="0" err="1"/>
              <a:t>itemsize</a:t>
            </a:r>
            <a:r>
              <a:rPr lang="en-US" altLang="ko-KR" dirty="0"/>
              <a:t> 8(=64/8)</a:t>
            </a:r>
            <a:r>
              <a:rPr lang="ko-KR" altLang="en-US" dirty="0"/>
              <a:t>이 있고</a:t>
            </a:r>
            <a:r>
              <a:rPr lang="en-US" altLang="ko-KR" dirty="0"/>
              <a:t>, complex32 </a:t>
            </a:r>
            <a:r>
              <a:rPr lang="ko-KR" altLang="en-US" dirty="0"/>
              <a:t>유형에는 </a:t>
            </a:r>
            <a:r>
              <a:rPr lang="en-US" altLang="ko-KR" dirty="0" err="1"/>
              <a:t>itemsize</a:t>
            </a:r>
            <a:r>
              <a:rPr lang="en-US" altLang="ko-KR" dirty="0"/>
              <a:t> 4(=32/8)</a:t>
            </a:r>
            <a:r>
              <a:rPr lang="ko-KR" altLang="en-US" dirty="0"/>
              <a:t>가 있음</a:t>
            </a:r>
            <a:r>
              <a:rPr lang="en-US" altLang="ko-KR" dirty="0"/>
              <a:t>. </a:t>
            </a:r>
            <a:r>
              <a:rPr lang="ko-KR" altLang="en-US" dirty="0"/>
              <a:t>이것은 </a:t>
            </a:r>
            <a:r>
              <a:rPr lang="en-US" altLang="ko-KR" dirty="0" err="1"/>
              <a:t>ndarray.dtype.itemsize</a:t>
            </a:r>
            <a:r>
              <a:rPr lang="ko-KR" altLang="en-US" dirty="0"/>
              <a:t>과 같음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패키지</a:t>
            </a:r>
          </a:p>
        </p:txBody>
      </p:sp>
    </p:spTree>
    <p:extLst>
      <p:ext uri="{BB962C8B-B14F-4D97-AF65-F5344CB8AC3E}">
        <p14:creationId xmlns:p14="http://schemas.microsoft.com/office/powerpoint/2010/main" val="99979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7.2. </a:t>
            </a:r>
            <a:r>
              <a:rPr lang="ko-KR" altLang="en-US" dirty="0"/>
              <a:t>히스토그램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en-US" altLang="ko-KR" dirty="0"/>
              <a:t>histogram() </a:t>
            </a:r>
            <a:r>
              <a:rPr lang="ko-KR" altLang="en-US" dirty="0"/>
              <a:t>함수는 한 쌍의 벡터</a:t>
            </a:r>
            <a:r>
              <a:rPr lang="en-US" altLang="ko-KR" dirty="0"/>
              <a:t>, </a:t>
            </a:r>
            <a:r>
              <a:rPr lang="ko-KR" altLang="en-US" dirty="0"/>
              <a:t>즉 배열의 막대그래프와 빈 벡터를 반환</a:t>
            </a:r>
            <a:endParaRPr lang="en-US" altLang="ko-KR" dirty="0"/>
          </a:p>
          <a:p>
            <a:pPr lvl="1" fontAlgn="base"/>
            <a:r>
              <a:rPr lang="en-US" altLang="ko-KR" dirty="0" err="1"/>
              <a:t>matplotlib</a:t>
            </a:r>
            <a:r>
              <a:rPr lang="ko-KR" altLang="en-US" dirty="0"/>
              <a:t>의 </a:t>
            </a:r>
            <a:r>
              <a:rPr lang="en-US" altLang="ko-KR" dirty="0" err="1"/>
              <a:t>hist</a:t>
            </a:r>
            <a:r>
              <a:rPr lang="en-US" altLang="ko-KR" dirty="0"/>
              <a:t>() </a:t>
            </a:r>
            <a:r>
              <a:rPr lang="ko-KR" altLang="en-US" dirty="0"/>
              <a:t>함수는 히스토그램을 자동으로 그래프를 그림</a:t>
            </a:r>
            <a:endParaRPr lang="en-US" altLang="ko-KR" dirty="0"/>
          </a:p>
          <a:p>
            <a:pPr lvl="1" fontAlgn="base"/>
            <a:r>
              <a:rPr lang="en-US" altLang="ko-KR" dirty="0" err="1"/>
              <a:t>numpy.histogram</a:t>
            </a:r>
            <a:r>
              <a:rPr lang="en-US" altLang="ko-KR" dirty="0"/>
              <a:t>() </a:t>
            </a:r>
            <a:r>
              <a:rPr lang="ko-KR" altLang="en-US" dirty="0"/>
              <a:t>함수는 데이터 만 생성함</a:t>
            </a:r>
          </a:p>
          <a:p>
            <a:pPr fontAlgn="base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유용한 정보와 팁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00" y="2956183"/>
            <a:ext cx="4119761" cy="32506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248" y="3457949"/>
            <a:ext cx="3503612" cy="274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738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실습형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10" name="object 5"/>
          <p:cNvSpPr txBox="1"/>
          <p:nvPr/>
        </p:nvSpPr>
        <p:spPr>
          <a:xfrm>
            <a:off x="249180" y="1196752"/>
            <a:ext cx="9489504" cy="13746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>
              <a:lnSpc>
                <a:spcPct val="100000"/>
              </a:lnSpc>
            </a:pPr>
            <a:r>
              <a:rPr lang="en-US" sz="2000" spc="90" dirty="0">
                <a:latin typeface="LG PC"/>
                <a:cs typeface="LG PC"/>
              </a:rPr>
              <a:t>1</a:t>
            </a:r>
            <a:r>
              <a:rPr sz="2000" spc="90" dirty="0">
                <a:latin typeface="LG PC"/>
                <a:cs typeface="LG PC"/>
              </a:rPr>
              <a:t>)</a:t>
            </a:r>
            <a:r>
              <a:rPr sz="2000" spc="254" dirty="0">
                <a:latin typeface="LG PC"/>
                <a:cs typeface="LG PC"/>
              </a:rPr>
              <a:t> </a:t>
            </a:r>
            <a:r>
              <a:rPr sz="2000" spc="160" dirty="0" err="1">
                <a:latin typeface="LG PC"/>
                <a:cs typeface="LG PC"/>
              </a:rPr>
              <a:t>문제</a:t>
            </a:r>
            <a:endParaRPr sz="2000" dirty="0">
              <a:latin typeface="LG PC"/>
              <a:cs typeface="LG PC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000" dirty="0">
              <a:latin typeface="LG PC"/>
              <a:cs typeface="LG PC"/>
            </a:endParaRPr>
          </a:p>
          <a:p>
            <a:pPr marL="202565" marR="5080">
              <a:lnSpc>
                <a:spcPct val="124900"/>
              </a:lnSpc>
            </a:pPr>
            <a:r>
              <a:rPr sz="2000" spc="-145" dirty="0" err="1">
                <a:latin typeface="함초롬바탕"/>
                <a:cs typeface="함초롬바탕"/>
              </a:rPr>
              <a:t>다음</a:t>
            </a:r>
            <a:r>
              <a:rPr sz="2000" spc="-145" dirty="0">
                <a:latin typeface="함초롬바탕"/>
                <a:cs typeface="함초롬바탕"/>
              </a:rPr>
              <a:t> </a:t>
            </a:r>
            <a:r>
              <a:rPr sz="2000" spc="-150" dirty="0">
                <a:latin typeface="함초롬바탕"/>
                <a:cs typeface="함초롬바탕"/>
              </a:rPr>
              <a:t>코드는 </a:t>
            </a:r>
            <a:r>
              <a:rPr sz="2000" spc="-110" dirty="0">
                <a:latin typeface="함초롬바탕"/>
                <a:cs typeface="함초롬바탕"/>
              </a:rPr>
              <a:t>iris  </a:t>
            </a:r>
            <a:r>
              <a:rPr sz="2000" spc="-155" dirty="0">
                <a:latin typeface="함초롬바탕"/>
                <a:cs typeface="함초롬바탕"/>
              </a:rPr>
              <a:t>데이터의 </a:t>
            </a:r>
            <a:r>
              <a:rPr sz="2000" spc="-130" dirty="0">
                <a:latin typeface="함초롬바탕"/>
                <a:cs typeface="함초롬바탕"/>
              </a:rPr>
              <a:t>독립변수(sepal_length, </a:t>
            </a:r>
            <a:r>
              <a:rPr sz="2000" spc="-114" dirty="0">
                <a:latin typeface="함초롬바탕"/>
                <a:cs typeface="함초롬바탕"/>
              </a:rPr>
              <a:t>sepal_width, </a:t>
            </a:r>
            <a:r>
              <a:rPr sz="2000" spc="-120" dirty="0">
                <a:latin typeface="함초롬바탕"/>
                <a:cs typeface="함초롬바탕"/>
              </a:rPr>
              <a:t>petal_length, </a:t>
            </a:r>
            <a:r>
              <a:rPr sz="2000" spc="-114" dirty="0">
                <a:latin typeface="함초롬바탕"/>
                <a:cs typeface="함초롬바탕"/>
              </a:rPr>
              <a:t>petal_length)  </a:t>
            </a:r>
            <a:r>
              <a:rPr sz="2000" spc="-150" dirty="0">
                <a:latin typeface="함초롬바탕"/>
                <a:cs typeface="함초롬바탕"/>
              </a:rPr>
              <a:t>정보만 </a:t>
            </a:r>
            <a:r>
              <a:rPr sz="2000" spc="-155" dirty="0">
                <a:latin typeface="함초롬바탕"/>
                <a:cs typeface="함초롬바탕"/>
              </a:rPr>
              <a:t>갖도록 </a:t>
            </a:r>
            <a:r>
              <a:rPr sz="2000" spc="-120" dirty="0">
                <a:latin typeface="함초롬바탕"/>
                <a:cs typeface="함초롬바탕"/>
              </a:rPr>
              <a:t>한 </a:t>
            </a:r>
            <a:r>
              <a:rPr sz="2000" spc="-150" dirty="0">
                <a:latin typeface="함초롬바탕"/>
                <a:cs typeface="함초롬바탕"/>
              </a:rPr>
              <a:t>코드입니다. </a:t>
            </a:r>
            <a:r>
              <a:rPr sz="2000" spc="-145" dirty="0">
                <a:latin typeface="함초롬바탕"/>
                <a:cs typeface="함초롬바탕"/>
              </a:rPr>
              <a:t>이를 </a:t>
            </a:r>
            <a:r>
              <a:rPr sz="2000" spc="-155" dirty="0">
                <a:latin typeface="함초롬바탕"/>
                <a:cs typeface="함초롬바탕"/>
              </a:rPr>
              <a:t>이용해서 </a:t>
            </a:r>
            <a:r>
              <a:rPr sz="2000" spc="-150" dirty="0">
                <a:latin typeface="함초롬바탕"/>
                <a:cs typeface="함초롬바탕"/>
              </a:rPr>
              <a:t>주어진 문제를</a:t>
            </a:r>
            <a:r>
              <a:rPr sz="2000" spc="-165" dirty="0">
                <a:latin typeface="함초롬바탕"/>
                <a:cs typeface="함초롬바탕"/>
              </a:rPr>
              <a:t> </a:t>
            </a:r>
            <a:r>
              <a:rPr sz="2000" spc="-155" dirty="0">
                <a:latin typeface="함초롬바탕"/>
                <a:cs typeface="함초롬바탕"/>
              </a:rPr>
              <a:t>해결하세요.</a:t>
            </a:r>
            <a:endParaRPr sz="2000" dirty="0">
              <a:latin typeface="함초롬바탕"/>
              <a:cs typeface="함초롬바탕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704528" y="2708920"/>
            <a:ext cx="6690878" cy="1358192"/>
          </a:xfrm>
          <a:prstGeom prst="rect">
            <a:avLst/>
          </a:prstGeom>
          <a:solidFill>
            <a:srgbClr val="E4E4E4"/>
          </a:solidFill>
          <a:ln w="3175">
            <a:solidFill>
              <a:srgbClr val="00000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415"/>
              </a:spcBef>
            </a:pPr>
            <a:r>
              <a:rPr sz="2000" spc="-15" dirty="0">
                <a:latin typeface="함초롬돋움"/>
                <a:cs typeface="함초롬돋움"/>
              </a:rPr>
              <a:t>import </a:t>
            </a:r>
            <a:r>
              <a:rPr sz="2000" spc="-120" dirty="0">
                <a:latin typeface="함초롬돋움"/>
                <a:cs typeface="함초롬돋움"/>
              </a:rPr>
              <a:t>numpy </a:t>
            </a:r>
            <a:r>
              <a:rPr sz="2000" spc="-35" dirty="0">
                <a:latin typeface="함초롬돋움"/>
                <a:cs typeface="함초롬돋움"/>
              </a:rPr>
              <a:t>as</a:t>
            </a:r>
            <a:r>
              <a:rPr sz="2000" spc="100" dirty="0">
                <a:latin typeface="함초롬돋움"/>
                <a:cs typeface="함초롬돋움"/>
              </a:rPr>
              <a:t> </a:t>
            </a:r>
            <a:r>
              <a:rPr sz="2000" spc="-65" dirty="0">
                <a:latin typeface="함초롬돋움"/>
                <a:cs typeface="함초롬돋움"/>
              </a:rPr>
              <a:t>np</a:t>
            </a:r>
            <a:endParaRPr sz="2000" dirty="0">
              <a:latin typeface="함초롬돋움"/>
              <a:cs typeface="함초롬돋움"/>
            </a:endParaRPr>
          </a:p>
          <a:p>
            <a:pPr marL="34925" marR="2647315">
              <a:lnSpc>
                <a:spcPct val="108300"/>
              </a:lnSpc>
              <a:spcBef>
                <a:spcPts val="10"/>
              </a:spcBef>
            </a:pPr>
            <a:r>
              <a:rPr sz="2000" spc="-60" dirty="0">
                <a:latin typeface="함초롬돋움"/>
                <a:cs typeface="함초롬돋움"/>
              </a:rPr>
              <a:t>from </a:t>
            </a:r>
            <a:r>
              <a:rPr sz="2000" dirty="0">
                <a:latin typeface="함초롬돋움"/>
                <a:cs typeface="함초롬돋움"/>
              </a:rPr>
              <a:t>sklearn </a:t>
            </a:r>
            <a:r>
              <a:rPr sz="2000" spc="-15" dirty="0">
                <a:latin typeface="함초롬돋움"/>
                <a:cs typeface="함초롬돋움"/>
              </a:rPr>
              <a:t>import </a:t>
            </a:r>
            <a:r>
              <a:rPr sz="2000" spc="-5" dirty="0">
                <a:latin typeface="함초롬돋움"/>
                <a:cs typeface="함초롬돋움"/>
              </a:rPr>
              <a:t>datasets  </a:t>
            </a:r>
            <a:endParaRPr lang="en-US" sz="2000" spc="-5" dirty="0">
              <a:latin typeface="함초롬돋움"/>
              <a:cs typeface="함초롬돋움"/>
            </a:endParaRPr>
          </a:p>
          <a:p>
            <a:pPr marL="34925" marR="2647315">
              <a:lnSpc>
                <a:spcPct val="108300"/>
              </a:lnSpc>
              <a:spcBef>
                <a:spcPts val="10"/>
              </a:spcBef>
            </a:pPr>
            <a:r>
              <a:rPr sz="2000" spc="114" dirty="0">
                <a:latin typeface="함초롬돋움"/>
                <a:cs typeface="함초롬돋움"/>
              </a:rPr>
              <a:t>iris </a:t>
            </a:r>
            <a:r>
              <a:rPr sz="2000" spc="-35" dirty="0">
                <a:latin typeface="함초롬돋움"/>
                <a:cs typeface="함초롬돋움"/>
              </a:rPr>
              <a:t>= </a:t>
            </a:r>
            <a:r>
              <a:rPr sz="2000" spc="50" dirty="0">
                <a:latin typeface="함초롬돋움"/>
                <a:cs typeface="함초롬돋움"/>
              </a:rPr>
              <a:t>datasets.load_iris()  </a:t>
            </a:r>
            <a:endParaRPr lang="en-US" sz="2000" spc="50" dirty="0">
              <a:latin typeface="함초롬돋움"/>
              <a:cs typeface="함초롬돋움"/>
            </a:endParaRPr>
          </a:p>
          <a:p>
            <a:pPr marL="34925" marR="2647315">
              <a:lnSpc>
                <a:spcPct val="108300"/>
              </a:lnSpc>
              <a:spcBef>
                <a:spcPts val="10"/>
              </a:spcBef>
            </a:pPr>
            <a:r>
              <a:rPr sz="2000" spc="40" dirty="0" err="1">
                <a:latin typeface="함초롬돋움"/>
                <a:cs typeface="함초롬돋움"/>
              </a:rPr>
              <a:t>iris_data</a:t>
            </a:r>
            <a:r>
              <a:rPr sz="2000" spc="40" dirty="0">
                <a:latin typeface="함초롬돋움"/>
                <a:cs typeface="함초롬돋움"/>
              </a:rPr>
              <a:t> </a:t>
            </a:r>
            <a:r>
              <a:rPr sz="2000" spc="-35" dirty="0">
                <a:latin typeface="함초롬돋움"/>
                <a:cs typeface="함초롬돋움"/>
              </a:rPr>
              <a:t>=</a:t>
            </a:r>
            <a:r>
              <a:rPr sz="2000" spc="-10" dirty="0">
                <a:latin typeface="함초롬돋움"/>
                <a:cs typeface="함초롬돋움"/>
              </a:rPr>
              <a:t> </a:t>
            </a:r>
            <a:r>
              <a:rPr sz="2000" spc="65" dirty="0">
                <a:latin typeface="함초롬돋움"/>
                <a:cs typeface="함초롬돋움"/>
              </a:rPr>
              <a:t>iris.data</a:t>
            </a:r>
            <a:endParaRPr sz="2000" dirty="0">
              <a:latin typeface="함초롬돋움"/>
              <a:cs typeface="함초롬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21" y="4653136"/>
            <a:ext cx="8730658" cy="12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3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실습형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196752"/>
            <a:ext cx="6840760" cy="481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실습형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6497" y="1484784"/>
            <a:ext cx="90730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ko-KR" altLang="en-US" sz="2400" dirty="0"/>
              <a:t>처음 </a:t>
            </a:r>
            <a:r>
              <a:rPr lang="ko-KR" altLang="en-US" sz="2400" dirty="0" err="1"/>
              <a:t>다섯개</a:t>
            </a:r>
            <a:r>
              <a:rPr lang="ko-KR" altLang="en-US" sz="2400" dirty="0"/>
              <a:t> 행에서 마지막 열만 출력하세요</a:t>
            </a:r>
            <a:endParaRPr lang="en-US" altLang="ko-KR" sz="2400" dirty="0"/>
          </a:p>
          <a:p>
            <a:pPr marL="457200" indent="-457200">
              <a:buFont typeface="+mj-lt"/>
              <a:buAutoNum type="arabicPeriod" startAt="4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4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4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4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4"/>
            </a:pPr>
            <a:r>
              <a:rPr lang="en-US" altLang="ko-KR" sz="2400" dirty="0"/>
              <a:t>3</a:t>
            </a:r>
            <a:r>
              <a:rPr lang="ko-KR" altLang="en-US" sz="2400" dirty="0"/>
              <a:t>번 배열과 </a:t>
            </a:r>
            <a:r>
              <a:rPr lang="en-US" altLang="ko-KR" sz="2400" dirty="0"/>
              <a:t>4</a:t>
            </a:r>
            <a:r>
              <a:rPr lang="ko-KR" altLang="en-US" sz="2400" dirty="0"/>
              <a:t>번 배열을 </a:t>
            </a:r>
            <a:r>
              <a:rPr lang="ko-KR" altLang="en-US" sz="2400"/>
              <a:t>원래 </a:t>
            </a:r>
            <a:r>
              <a:rPr lang="ko-KR" altLang="en-US" sz="2400" b="1"/>
              <a:t>모양</a:t>
            </a:r>
            <a:r>
              <a:rPr lang="ko-KR" altLang="en-US" sz="2400"/>
              <a:t>이 </a:t>
            </a:r>
            <a:r>
              <a:rPr lang="ko-KR" altLang="en-US" sz="2400" dirty="0"/>
              <a:t>되도록 합치세요</a:t>
            </a:r>
            <a:r>
              <a:rPr lang="en-US" altLang="ko-KR" sz="2400" dirty="0"/>
              <a:t>. </a:t>
            </a:r>
            <a:r>
              <a:rPr lang="ko-KR" altLang="en-US" sz="2400" dirty="0"/>
              <a:t>실행 결과는 </a:t>
            </a:r>
            <a:r>
              <a:rPr lang="en-US" altLang="ko-KR" sz="2400" dirty="0"/>
              <a:t>2</a:t>
            </a:r>
            <a:r>
              <a:rPr lang="ko-KR" altLang="en-US" sz="2400" dirty="0"/>
              <a:t>번의 결과와 같아야 합니다</a:t>
            </a:r>
            <a:r>
              <a:rPr lang="en-US" altLang="ko-KR" sz="2400" dirty="0"/>
              <a:t>.</a:t>
            </a:r>
          </a:p>
          <a:p>
            <a:pPr marL="457200" indent="-457200">
              <a:buFont typeface="+mj-lt"/>
              <a:buAutoNum type="arabicPeriod" startAt="4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4"/>
            </a:pPr>
            <a:r>
              <a:rPr lang="ko-KR" altLang="en-US" sz="2400" dirty="0"/>
              <a:t>처음 다섯 개 행을 이용해서 각 열 별로 평균보다 큰 값들만 출력하세요</a:t>
            </a:r>
            <a:endParaRPr lang="en-US" altLang="ko-KR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2204864"/>
            <a:ext cx="5391607" cy="6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0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문제풀이형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268759"/>
            <a:ext cx="8496944" cy="489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6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문제풀이형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0503" y="1453517"/>
            <a:ext cx="95144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ko-KR" sz="2400" dirty="0"/>
              <a:t>a </a:t>
            </a:r>
            <a:r>
              <a:rPr lang="ko-KR" altLang="en-US" sz="2400" dirty="0"/>
              <a:t>데이터가 다음과 같을 때 다음 중 차원을 바꿀 수 있는 방법을 모두 고르세요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24" y="2132856"/>
            <a:ext cx="7008602" cy="38240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2C8EDCB-163B-4285-A9F6-76DF48C129D6}"/>
              </a:ext>
            </a:extLst>
          </p:cNvPr>
          <p:cNvSpPr/>
          <p:nvPr/>
        </p:nvSpPr>
        <p:spPr>
          <a:xfrm>
            <a:off x="2720752" y="5679358"/>
            <a:ext cx="720080" cy="356692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4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문제풀이형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0503" y="1025913"/>
            <a:ext cx="951449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 sz="2400" dirty="0"/>
              <a:t>다음 데이터에서 첫번째 행과 두번째 행만 뽑아내고 싶습니다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빈칸에 들어갈 내용으로 옳은 것을 고르세요</a:t>
            </a:r>
            <a:r>
              <a:rPr lang="en-US" altLang="ko-KR" sz="2400" dirty="0"/>
              <a:t>.</a:t>
            </a:r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400" dirty="0"/>
              <a:t>a[:2]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400" dirty="0"/>
              <a:t>a[:, :2]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400" dirty="0"/>
              <a:t>a[1,2]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400" dirty="0"/>
              <a:t>a[1][2]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1229135" y="1988840"/>
            <a:ext cx="5218880" cy="122413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import </a:t>
            </a:r>
            <a:r>
              <a:rPr lang="en-US" altLang="ko-KR" sz="2400" dirty="0" err="1">
                <a:solidFill>
                  <a:schemeClr val="tx1"/>
                </a:solidFill>
              </a:rPr>
              <a:t>numpy</a:t>
            </a:r>
            <a:r>
              <a:rPr lang="en-US" altLang="ko-KR" sz="2400" dirty="0">
                <a:solidFill>
                  <a:schemeClr val="tx1"/>
                </a:solidFill>
              </a:rPr>
              <a:t> as np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a = </a:t>
            </a:r>
            <a:r>
              <a:rPr lang="en-US" altLang="ko-KR" sz="2400" dirty="0" err="1">
                <a:solidFill>
                  <a:schemeClr val="tx1"/>
                </a:solidFill>
              </a:rPr>
              <a:t>np</a:t>
            </a:r>
            <a:r>
              <a:rPr lang="en-US" altLang="ko-KR" sz="2400" err="1">
                <a:solidFill>
                  <a:schemeClr val="tx1"/>
                </a:solidFill>
              </a:rPr>
              <a:t>.</a:t>
            </a:r>
            <a:r>
              <a:rPr lang="en-US" altLang="ko-KR" sz="2400">
                <a:solidFill>
                  <a:schemeClr val="tx1"/>
                </a:solidFill>
              </a:rPr>
              <a:t>arange</a:t>
            </a:r>
            <a:r>
              <a:rPr lang="en-US" altLang="ko-KR" sz="2400" dirty="0">
                <a:solidFill>
                  <a:schemeClr val="tx1"/>
                </a:solidFill>
              </a:rPr>
              <a:t>(12).reshape(3,4)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__________________________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10018" y="3439147"/>
            <a:ext cx="2697107" cy="100520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array([[0,1,2,3],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           [4,5,6,7]])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29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문제풀이형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0503" y="1025913"/>
            <a:ext cx="95144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ko-KR" altLang="en-US" sz="2400" dirty="0"/>
              <a:t>다음 코드의 실행 결과는 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1700808"/>
            <a:ext cx="7200800" cy="417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문제풀이형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0503" y="1025913"/>
            <a:ext cx="95144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ko-KR" altLang="en-US" sz="2400" dirty="0"/>
              <a:t>다음 두 배열 </a:t>
            </a:r>
            <a:r>
              <a:rPr lang="en-US" altLang="ko-KR" sz="2400" dirty="0"/>
              <a:t>a, b</a:t>
            </a:r>
            <a:r>
              <a:rPr lang="ko-KR" altLang="en-US" sz="2400" dirty="0"/>
              <a:t>를 출력의 예시처럼 만들고 싶을 때 빈 칸에 입력해야 할 내용으로 바른 것은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2060848"/>
            <a:ext cx="3709977" cy="39604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023" y="2317000"/>
            <a:ext cx="3306053" cy="341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8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err="1"/>
              <a:t>a.shape</a:t>
            </a:r>
            <a:r>
              <a:rPr lang="en-US" altLang="ko-KR" dirty="0"/>
              <a:t>			# (3, 5)</a:t>
            </a:r>
          </a:p>
          <a:p>
            <a:pPr fontAlgn="base"/>
            <a:r>
              <a:rPr lang="en-US" altLang="ko-KR" dirty="0" err="1"/>
              <a:t>a.ndim</a:t>
            </a:r>
            <a:r>
              <a:rPr lang="en-US" altLang="ko-KR" dirty="0"/>
              <a:t>			# 2</a:t>
            </a:r>
          </a:p>
          <a:p>
            <a:pPr fontAlgn="base"/>
            <a:r>
              <a:rPr lang="en-US" altLang="ko-KR" dirty="0"/>
              <a:t>a.dtype.name	# 'int</a:t>
            </a:r>
            <a:r>
              <a:rPr lang="en-US" altLang="ko-KR" i="1" dirty="0"/>
              <a:t>32</a:t>
            </a:r>
            <a:r>
              <a:rPr lang="en-US" altLang="ko-KR" dirty="0"/>
              <a:t>'</a:t>
            </a:r>
          </a:p>
          <a:p>
            <a:pPr fontAlgn="base"/>
            <a:r>
              <a:rPr lang="en-US" altLang="ko-KR" dirty="0" err="1"/>
              <a:t>a.itemsize</a:t>
            </a:r>
            <a:r>
              <a:rPr lang="en-US" altLang="ko-KR" dirty="0"/>
              <a:t>		# </a:t>
            </a:r>
            <a:r>
              <a:rPr lang="en-US" altLang="ko-KR" i="1" dirty="0"/>
              <a:t>4</a:t>
            </a:r>
          </a:p>
          <a:p>
            <a:pPr fontAlgn="base"/>
            <a:r>
              <a:rPr lang="en-US" altLang="ko-KR" dirty="0" err="1"/>
              <a:t>a.size</a:t>
            </a:r>
            <a:r>
              <a:rPr lang="en-US" altLang="ko-KR" dirty="0"/>
              <a:t>			# 15</a:t>
            </a:r>
          </a:p>
          <a:p>
            <a:pPr fontAlgn="base"/>
            <a:r>
              <a:rPr lang="en-US" altLang="ko-KR" dirty="0"/>
              <a:t>type(a)			# &lt;type '</a:t>
            </a:r>
            <a:r>
              <a:rPr lang="en-US" altLang="ko-KR" dirty="0" err="1"/>
              <a:t>numpy.ndarray</a:t>
            </a:r>
            <a:r>
              <a:rPr lang="en-US" altLang="ko-KR" dirty="0"/>
              <a:t>'&gt;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패키지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1090"/>
          <a:stretch/>
        </p:blipFill>
        <p:spPr>
          <a:xfrm>
            <a:off x="4724400" y="1162652"/>
            <a:ext cx="5125144" cy="24003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40832" y="2204864"/>
            <a:ext cx="1080120" cy="1008112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설명선 2(테두리 및 강조선) 7"/>
          <p:cNvSpPr/>
          <p:nvPr/>
        </p:nvSpPr>
        <p:spPr>
          <a:xfrm>
            <a:off x="380096" y="4796929"/>
            <a:ext cx="2124631" cy="864096"/>
          </a:xfrm>
          <a:prstGeom prst="accentBorderCallout2">
            <a:avLst>
              <a:gd name="adj1" fmla="val 15391"/>
              <a:gd name="adj2" fmla="val 106847"/>
              <a:gd name="adj3" fmla="val 5312"/>
              <a:gd name="adj4" fmla="val 120829"/>
              <a:gd name="adj5" fmla="val -182016"/>
              <a:gd name="adj6" fmla="val 145337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시스템의인터프리터에 따라 </a:t>
            </a:r>
            <a:r>
              <a:rPr lang="en-US" altLang="ko-KR" dirty="0"/>
              <a:t>int64, 8</a:t>
            </a:r>
            <a:r>
              <a:rPr lang="ko-KR" altLang="en-US" dirty="0"/>
              <a:t>로 출력될 수 있음</a:t>
            </a:r>
          </a:p>
        </p:txBody>
      </p:sp>
    </p:spTree>
    <p:extLst>
      <p:ext uri="{BB962C8B-B14F-4D97-AF65-F5344CB8AC3E}">
        <p14:creationId xmlns:p14="http://schemas.microsoft.com/office/powerpoint/2010/main" val="2456317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1.3. </a:t>
            </a:r>
            <a:r>
              <a:rPr lang="en-US" altLang="ko-KR" dirty="0" err="1"/>
              <a:t>dtype</a:t>
            </a:r>
            <a:r>
              <a:rPr lang="ko-KR" altLang="en-US" dirty="0"/>
              <a:t>의 이해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패키지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1" y="1225817"/>
            <a:ext cx="7344816" cy="502842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76936" y="908720"/>
            <a:ext cx="5184048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dtype</a:t>
            </a:r>
            <a:r>
              <a:rPr lang="en-US" altLang="ko-KR" sz="1600" dirty="0"/>
              <a:t> </a:t>
            </a:r>
            <a:r>
              <a:rPr lang="ko-KR" altLang="en-US" sz="1600" dirty="0"/>
              <a:t>속성으로 타입을 지정하면 기존의 데이터들이 새로 바뀌는 타입의 크기만큼 배열에서 취해져 새로운 타입으로 만들어 짐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예에서 처음의 배열은 </a:t>
            </a:r>
            <a:r>
              <a:rPr lang="en-US" altLang="ko-KR" sz="1600" dirty="0"/>
              <a:t>shape</a:t>
            </a:r>
            <a:r>
              <a:rPr lang="ko-KR" altLang="en-US" sz="1600" dirty="0"/>
              <a:t>가 </a:t>
            </a:r>
            <a:r>
              <a:rPr lang="en-US" altLang="ko-KR" sz="1600" dirty="0"/>
              <a:t>(3,4) </a:t>
            </a:r>
            <a:r>
              <a:rPr lang="ko-KR" altLang="en-US" sz="1600" dirty="0"/>
              <a:t>이고 아이템들의 타입이 </a:t>
            </a:r>
            <a:r>
              <a:rPr lang="en-US" altLang="ko-KR" sz="1600" dirty="0"/>
              <a:t>int32</a:t>
            </a:r>
            <a:r>
              <a:rPr lang="ko-KR" altLang="en-US" sz="1600" dirty="0"/>
              <a:t>였다면 이후 </a:t>
            </a:r>
            <a:r>
              <a:rPr lang="en-US" altLang="ko-KR" sz="1600" dirty="0" err="1"/>
              <a:t>dtype</a:t>
            </a:r>
            <a:r>
              <a:rPr lang="ko-KR" altLang="en-US" sz="1600" dirty="0"/>
              <a:t>을 </a:t>
            </a:r>
            <a:r>
              <a:rPr lang="en-US" altLang="ko-KR" sz="1600" dirty="0"/>
              <a:t>int64</a:t>
            </a:r>
            <a:r>
              <a:rPr lang="ko-KR" altLang="en-US" sz="1600" dirty="0"/>
              <a:t>로 지정하면 정수 두 개가 하나의 정수로 만들어 짐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 과정에서 처음의 </a:t>
            </a:r>
            <a:r>
              <a:rPr lang="en-US" altLang="ko-KR" sz="1600" dirty="0"/>
              <a:t>0</a:t>
            </a:r>
            <a:r>
              <a:rPr lang="ko-KR" altLang="en-US" sz="1600" dirty="0"/>
              <a:t>과 </a:t>
            </a:r>
            <a:r>
              <a:rPr lang="en-US" altLang="ko-KR" sz="1600" dirty="0"/>
              <a:t>1</a:t>
            </a:r>
            <a:r>
              <a:rPr lang="ko-KR" altLang="en-US" sz="1600" dirty="0"/>
              <a:t>은 </a:t>
            </a:r>
            <a:r>
              <a:rPr lang="en-US" altLang="ko-KR" sz="1600" dirty="0"/>
              <a:t>1</a:t>
            </a:r>
            <a:r>
              <a:rPr lang="ko-KR" altLang="en-US" sz="1600" dirty="0"/>
              <a:t>과 </a:t>
            </a:r>
            <a:r>
              <a:rPr lang="en-US" altLang="ko-KR" sz="1600" dirty="0"/>
              <a:t>0</a:t>
            </a:r>
            <a:r>
              <a:rPr lang="ko-KR" altLang="en-US" sz="1600" dirty="0"/>
              <a:t>값으로 순서가 바뀌어 결합되고 이것이 </a:t>
            </a:r>
            <a:r>
              <a:rPr lang="en-US" altLang="ko-KR" sz="1600" dirty="0"/>
              <a:t>64</a:t>
            </a:r>
            <a:r>
              <a:rPr lang="ko-KR" altLang="en-US" sz="1600" dirty="0"/>
              <a:t>비트로 표현되어 정수를 계산하므로 </a:t>
            </a:r>
            <a:r>
              <a:rPr lang="en-US" altLang="ko-KR" sz="1600" dirty="0"/>
              <a:t>1(00000000 00000000 00000000 00000001)</a:t>
            </a:r>
            <a:r>
              <a:rPr lang="ko-KR" altLang="en-US" sz="1600" dirty="0"/>
              <a:t>과 </a:t>
            </a:r>
            <a:r>
              <a:rPr lang="en-US" altLang="ko-KR" sz="1600" dirty="0"/>
              <a:t>0</a:t>
            </a:r>
            <a:r>
              <a:rPr lang="ko-KR" altLang="en-US" sz="1600" dirty="0"/>
              <a:t>이 결합되어 새로운 </a:t>
            </a:r>
            <a:r>
              <a:rPr lang="en-US" altLang="ko-KR" sz="1600" dirty="0"/>
              <a:t>2</a:t>
            </a:r>
            <a:r>
              <a:rPr lang="ko-KR" altLang="en-US" sz="1600" dirty="0"/>
              <a:t>진수 </a:t>
            </a:r>
            <a:r>
              <a:rPr lang="en-US" altLang="ko-KR" sz="1600" dirty="0"/>
              <a:t>00000000 00000000 00000000 00000001 00000000 00000000 00000000 00000000 </a:t>
            </a:r>
            <a:r>
              <a:rPr lang="ko-KR" altLang="en-US" sz="1600" dirty="0"/>
              <a:t>이 만들어 지는데 이것을 </a:t>
            </a:r>
            <a:r>
              <a:rPr lang="en-US" altLang="ko-KR" sz="1600" dirty="0"/>
              <a:t>10</a:t>
            </a:r>
            <a:r>
              <a:rPr lang="ko-KR" altLang="en-US" sz="1600" dirty="0"/>
              <a:t>진수로 변환하면 </a:t>
            </a:r>
            <a:r>
              <a:rPr lang="en-US" altLang="ko-KR" sz="1600" dirty="0"/>
              <a:t>4294967296</a:t>
            </a:r>
            <a:r>
              <a:rPr lang="ko-KR" altLang="en-US" sz="1600" dirty="0"/>
              <a:t>가 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마찬가지로 </a:t>
            </a:r>
            <a:r>
              <a:rPr lang="en-US" altLang="ko-KR" sz="1600" dirty="0"/>
              <a:t>int64 </a:t>
            </a:r>
            <a:r>
              <a:rPr lang="ko-KR" altLang="en-US" sz="1600" dirty="0"/>
              <a:t>타입으로 변환된 두 번째 데이터는 </a:t>
            </a:r>
            <a:r>
              <a:rPr lang="en-US" altLang="ko-KR" sz="1600" dirty="0"/>
              <a:t>2(00000000 00000000 00000000 00000010)</a:t>
            </a:r>
            <a:r>
              <a:rPr lang="ko-KR" altLang="en-US" sz="1600" dirty="0"/>
              <a:t>와 </a:t>
            </a:r>
            <a:r>
              <a:rPr lang="en-US" altLang="ko-KR" sz="1600" dirty="0"/>
              <a:t>3(00000000 00000000 00000000 00000011)</a:t>
            </a:r>
            <a:r>
              <a:rPr lang="ko-KR" altLang="en-US" sz="1600" dirty="0"/>
              <a:t>이 순서가 바뀌어 결합되어 </a:t>
            </a:r>
            <a:r>
              <a:rPr lang="en-US" altLang="ko-KR" sz="1600" dirty="0"/>
              <a:t>00000000 00000000 00000000 00000011 00000000 00000000 00000000 00000010</a:t>
            </a:r>
            <a:r>
              <a:rPr lang="ko-KR" altLang="en-US" sz="1600" dirty="0"/>
              <a:t>이 만들어지고 이것을 </a:t>
            </a:r>
            <a:r>
              <a:rPr lang="en-US" altLang="ko-KR" sz="1600" dirty="0"/>
              <a:t>10</a:t>
            </a:r>
            <a:r>
              <a:rPr lang="ko-KR" altLang="en-US" sz="1600" dirty="0"/>
              <a:t>진수로 변환해서 </a:t>
            </a:r>
            <a:r>
              <a:rPr lang="en-US" altLang="ko-KR" sz="1600" dirty="0"/>
              <a:t>12884901890</a:t>
            </a:r>
            <a:r>
              <a:rPr lang="ko-KR" altLang="en-US" sz="1600" dirty="0"/>
              <a:t>가 됨</a:t>
            </a:r>
          </a:p>
        </p:txBody>
      </p:sp>
    </p:spTree>
    <p:extLst>
      <p:ext uri="{BB962C8B-B14F-4D97-AF65-F5344CB8AC3E}">
        <p14:creationId xmlns:p14="http://schemas.microsoft.com/office/powerpoint/2010/main" val="4178229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 err="1"/>
              <a:t>넘파이에서</a:t>
            </a:r>
            <a:r>
              <a:rPr lang="ko-KR" altLang="en-US" dirty="0"/>
              <a:t> 배열을 만드는 방법</a:t>
            </a:r>
            <a:endParaRPr lang="en-US" altLang="ko-KR" dirty="0"/>
          </a:p>
          <a:p>
            <a:pPr marL="914412" lvl="1" indent="-457200" fontAlgn="base">
              <a:buFont typeface="+mj-ea"/>
              <a:buAutoNum type="circleNumDbPlain"/>
            </a:pPr>
            <a:r>
              <a:rPr lang="en-US" altLang="ko-KR" dirty="0"/>
              <a:t>array </a:t>
            </a:r>
            <a:r>
              <a:rPr lang="ko-KR" altLang="en-US" dirty="0"/>
              <a:t>함수를 이용한 </a:t>
            </a:r>
            <a:r>
              <a:rPr lang="ko-KR" altLang="en-US" dirty="0">
                <a:solidFill>
                  <a:srgbClr val="FF0000"/>
                </a:solidFill>
              </a:rPr>
              <a:t>다른 </a:t>
            </a:r>
            <a:r>
              <a:rPr lang="ko-KR" altLang="en-US" dirty="0" err="1">
                <a:solidFill>
                  <a:srgbClr val="FF0000"/>
                </a:solidFill>
              </a:rPr>
              <a:t>파이썬</a:t>
            </a:r>
            <a:r>
              <a:rPr lang="ko-KR" altLang="en-US" dirty="0">
                <a:solidFill>
                  <a:srgbClr val="FF0000"/>
                </a:solidFill>
              </a:rPr>
              <a:t> 구조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예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리스트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튜플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로부터의 변환</a:t>
            </a:r>
          </a:p>
          <a:p>
            <a:pPr marL="914412" lvl="1" indent="-457200" fontAlgn="base">
              <a:buFont typeface="+mj-ea"/>
              <a:buAutoNum type="circleNumDbPlain"/>
            </a:pPr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배열을 생성하는 함수</a:t>
            </a:r>
            <a:r>
              <a:rPr lang="ko-KR" altLang="en-US" dirty="0"/>
              <a:t> 이용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arange</a:t>
            </a:r>
            <a:r>
              <a:rPr lang="en-US" altLang="ko-KR" dirty="0"/>
              <a:t>, ones, zeros, </a:t>
            </a:r>
            <a:r>
              <a:rPr lang="ko-KR" altLang="en-US" dirty="0"/>
              <a:t>등</a:t>
            </a:r>
            <a:r>
              <a:rPr lang="en-US" altLang="ko-KR" dirty="0"/>
              <a:t>.)</a:t>
            </a:r>
            <a:endParaRPr lang="ko-KR" altLang="en-US" dirty="0"/>
          </a:p>
          <a:p>
            <a:pPr marL="914412" lvl="1" indent="-457200" fontAlgn="base">
              <a:buFont typeface="+mj-ea"/>
              <a:buAutoNum type="circleNumDbPlain"/>
            </a:pPr>
            <a:r>
              <a:rPr lang="ko-KR" altLang="en-US"/>
              <a:t>표준 형식 또는 사용자 정의 형식으로 </a:t>
            </a:r>
            <a:r>
              <a:rPr lang="ko-KR" altLang="en-US">
                <a:solidFill>
                  <a:srgbClr val="FF0000"/>
                </a:solidFill>
              </a:rPr>
              <a:t>디스크에서 배열 읽기</a:t>
            </a:r>
          </a:p>
          <a:p>
            <a:pPr marL="914412" lvl="1" indent="-457200" fontAlgn="base">
              <a:buFont typeface="+mj-ea"/>
              <a:buAutoNum type="circleNumDbPlain"/>
            </a:pPr>
            <a:r>
              <a:rPr lang="ko-KR" altLang="en-US"/>
              <a:t>특수 </a:t>
            </a:r>
            <a:r>
              <a:rPr lang="ko-KR" altLang="en-US" dirty="0">
                <a:solidFill>
                  <a:srgbClr val="FF0000"/>
                </a:solidFill>
              </a:rPr>
              <a:t>라이브러리 함수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random) </a:t>
            </a:r>
            <a:r>
              <a:rPr lang="ko-KR" altLang="en-US" dirty="0"/>
              <a:t>이용</a:t>
            </a:r>
            <a:endParaRPr lang="en-US" altLang="ko-KR" dirty="0"/>
          </a:p>
          <a:p>
            <a:pPr marL="457212" lvl="1" indent="0" fontAlgn="base">
              <a:buNone/>
            </a:pPr>
            <a:endParaRPr lang="en-US" altLang="ko-KR" dirty="0"/>
          </a:p>
          <a:p>
            <a:pPr marL="457212" lvl="1" indent="0" fontAlgn="base">
              <a:buNone/>
            </a:pPr>
            <a:endParaRPr lang="en-US" altLang="ko-KR" dirty="0"/>
          </a:p>
          <a:p>
            <a:pPr marL="457212" lvl="1" indent="0" fontAlgn="base">
              <a:buNone/>
            </a:pPr>
            <a:r>
              <a:rPr lang="en-US" altLang="ko-KR" dirty="0"/>
              <a:t>- </a:t>
            </a:r>
            <a:r>
              <a:rPr lang="ko-KR" altLang="en-US" dirty="0"/>
              <a:t>이 절에서는 </a:t>
            </a:r>
            <a:r>
              <a:rPr lang="en-US" altLang="ko-KR" dirty="0"/>
              <a:t>array, ones, zeros</a:t>
            </a:r>
            <a:r>
              <a:rPr lang="ko-KR" altLang="en-US" dirty="0"/>
              <a:t>등 함수들을 이용해서 </a:t>
            </a:r>
            <a:r>
              <a:rPr lang="ko-KR" altLang="en-US" dirty="0" err="1"/>
              <a:t>넘파이</a:t>
            </a:r>
            <a:r>
              <a:rPr lang="ko-KR" altLang="en-US" dirty="0"/>
              <a:t> 배열을 만드는 방법 제시</a:t>
            </a:r>
            <a:r>
              <a:rPr lang="en-US" altLang="ko-KR" dirty="0"/>
              <a:t>(arrange,  array, zeros, ones, empty, </a:t>
            </a:r>
            <a:r>
              <a:rPr lang="en-US" altLang="ko-KR" dirty="0" err="1"/>
              <a:t>linspace</a:t>
            </a:r>
            <a:r>
              <a:rPr lang="en-US" altLang="ko-KR"/>
              <a:t>, normal, random)</a:t>
            </a:r>
          </a:p>
          <a:p>
            <a:pPr marL="457212" lvl="1" indent="0" fontAlgn="base">
              <a:buNone/>
            </a:pPr>
            <a:endParaRPr lang="en-US" altLang="ko-KR" dirty="0"/>
          </a:p>
          <a:p>
            <a:pPr lvl="1" fontAlgn="base"/>
            <a:endParaRPr lang="en-US" altLang="ko-KR" dirty="0"/>
          </a:p>
          <a:p>
            <a:pPr fontAlgn="base"/>
            <a:r>
              <a:rPr lang="ko-KR" altLang="en-US" dirty="0"/>
              <a:t>매뉴얼 페이지</a:t>
            </a:r>
            <a:endParaRPr lang="en-US" altLang="ko-KR" dirty="0"/>
          </a:p>
          <a:p>
            <a:pPr lvl="1" fontAlgn="base"/>
            <a:r>
              <a:rPr lang="en-US" altLang="ko-KR" dirty="0"/>
              <a:t>https://docs.scipy.org/doc/numpy/index.html</a:t>
            </a:r>
            <a:endParaRPr lang="ko-KR" altLang="en-US" dirty="0"/>
          </a:p>
          <a:p>
            <a:pPr lvl="1" fontAlgn="base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</p:spTree>
    <p:extLst>
      <p:ext uri="{BB962C8B-B14F-4D97-AF65-F5344CB8AC3E}">
        <p14:creationId xmlns:p14="http://schemas.microsoft.com/office/powerpoint/2010/main" val="602127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EF4A4A"/>
          </a:solidFill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8160</TotalTime>
  <Words>5300</Words>
  <Application>Microsoft Office PowerPoint</Application>
  <PresentationFormat>A4 용지(210x297mm)</PresentationFormat>
  <Paragraphs>1435</Paragraphs>
  <Slides>68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82" baseType="lpstr">
      <vt:lpstr>LG PC</vt:lpstr>
      <vt:lpstr>Arial</vt:lpstr>
      <vt:lpstr>Helvetica Neue</vt:lpstr>
      <vt:lpstr>D2Coding</vt:lpstr>
      <vt:lpstr>함초롬돋움</vt:lpstr>
      <vt:lpstr>Cambria Math</vt:lpstr>
      <vt:lpstr>나눔명조</vt:lpstr>
      <vt:lpstr>Calibri</vt:lpstr>
      <vt:lpstr>Wingdings</vt:lpstr>
      <vt:lpstr>함초롬바탕</vt:lpstr>
      <vt:lpstr>맑은 고딕</vt:lpstr>
      <vt:lpstr>Courier New</vt:lpstr>
      <vt:lpstr>나눔고딕</vt:lpstr>
      <vt:lpstr>1_Office 테마</vt:lpstr>
      <vt:lpstr>PowerPoint 프레젠테이션</vt:lpstr>
      <vt:lpstr>학습 내용</vt:lpstr>
      <vt:lpstr>데이터 구조</vt:lpstr>
      <vt:lpstr>1.1. 넘파이 소개</vt:lpstr>
      <vt:lpstr>넘파이 주요 함수</vt:lpstr>
      <vt:lpstr>1.2. ndarray 속성</vt:lpstr>
      <vt:lpstr>1.2. ndarray 속성</vt:lpstr>
      <vt:lpstr>1.3. dtype의 이해</vt:lpstr>
      <vt:lpstr>2절. 넘파이 배열</vt:lpstr>
      <vt:lpstr>2.1. 넘파이 배열 만들기</vt:lpstr>
      <vt:lpstr>2.2. 기본값이 있는 배열 만들기</vt:lpstr>
      <vt:lpstr>2.3. 연속된 값을 갖는 배열 만들기</vt:lpstr>
      <vt:lpstr>2.4. 배열의 차원 변경하기</vt:lpstr>
      <vt:lpstr>2.4. 배열의 차원 변경하기</vt:lpstr>
      <vt:lpstr>2.5. 배열 인쇄</vt:lpstr>
      <vt:lpstr>2.5. 배열 인쇄</vt:lpstr>
      <vt:lpstr>1) 요소별로 연산</vt:lpstr>
      <vt:lpstr>2) 행렬의 곱</vt:lpstr>
      <vt:lpstr>행렬의 곱셈 quiz</vt:lpstr>
      <vt:lpstr>3) 복합대입연산자의 사용</vt:lpstr>
      <vt:lpstr>4) 배열 요소의 집계</vt:lpstr>
      <vt:lpstr>5) 축을 지정한 집계</vt:lpstr>
      <vt:lpstr>1) 범용 함수</vt:lpstr>
      <vt:lpstr>2) 출력 인수의 사용</vt:lpstr>
      <vt:lpstr>3) 출력 인수의 사용과 메모리 사용량 및 실행시간 비교</vt:lpstr>
      <vt:lpstr>4) 넘파이의 범용 함수들</vt:lpstr>
      <vt:lpstr>1) 배열과 스칼라 연산</vt:lpstr>
      <vt:lpstr>2) 브로드 캐스팅 규칙</vt:lpstr>
      <vt:lpstr>2) 브로드 캐스팅 규칙</vt:lpstr>
      <vt:lpstr>3.1. 인덱싱과 슬라이싱</vt:lpstr>
      <vt:lpstr>1) 인덱싱</vt:lpstr>
      <vt:lpstr>2) 슬라이싱</vt:lpstr>
      <vt:lpstr>3) 다차원 배열 인덱싱</vt:lpstr>
      <vt:lpstr>4) 다차원 배열 슬라이싱</vt:lpstr>
      <vt:lpstr>5) 축 인덱스의 생략</vt:lpstr>
      <vt:lpstr>1) hstack(), vstack(), dstack()</vt:lpstr>
      <vt:lpstr>2) column_stack()</vt:lpstr>
      <vt:lpstr>3) newaxis 속성</vt:lpstr>
      <vt:lpstr>4) stack()</vt:lpstr>
      <vt:lpstr>3.3. r_와 c_</vt:lpstr>
      <vt:lpstr>1) hsplit(), vsplit(), dsplit()</vt:lpstr>
      <vt:lpstr>2) hsplit()과 axis=1</vt:lpstr>
      <vt:lpstr>3) 인덱스 목록으로 나누기</vt:lpstr>
      <vt:lpstr>4) split()</vt:lpstr>
      <vt:lpstr>5) array_split()</vt:lpstr>
      <vt:lpstr>4.1. 모두 복사 안함</vt:lpstr>
      <vt:lpstr>4.2. 얕은 복사 뷰(view)</vt:lpstr>
      <vt:lpstr>4.3. 깊은 복사 카피(copy)</vt:lpstr>
      <vt:lpstr>5.1. 인덱스 배열로 인덱싱</vt:lpstr>
      <vt:lpstr>5.2. 다차원 인덱싱</vt:lpstr>
      <vt:lpstr>5.3. 인덱싱을 이용한 값 변경</vt:lpstr>
      <vt:lpstr>5.4. 논리 배열을 이용한 인덱싱</vt:lpstr>
      <vt:lpstr>5.5. ix_() 함수</vt:lpstr>
      <vt:lpstr>차원과 shape</vt:lpstr>
      <vt:lpstr>6.1. 배열 조작</vt:lpstr>
      <vt:lpstr>Least Square Method</vt:lpstr>
      <vt:lpstr>LSM 계산 - 대수적 방법</vt:lpstr>
      <vt:lpstr>6.2. 선형 연립방정식</vt:lpstr>
      <vt:lpstr>7.1. shape 자동 지정하기</vt:lpstr>
      <vt:lpstr>7.2. 히스토그램</vt:lpstr>
      <vt:lpstr>연습문제(실습형)</vt:lpstr>
      <vt:lpstr>연습문제(실습형)</vt:lpstr>
      <vt:lpstr>연습문제(실습형)</vt:lpstr>
      <vt:lpstr>연습문제(문제풀이형)</vt:lpstr>
      <vt:lpstr>연습문제(문제풀이형)</vt:lpstr>
      <vt:lpstr>연습문제(문제풀이형)</vt:lpstr>
      <vt:lpstr>연습문제(문제풀이형)</vt:lpstr>
      <vt:lpstr>연습문제(문제풀이형)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허진경</dc:creator>
  <cp:lastModifiedBy>Admin</cp:lastModifiedBy>
  <cp:revision>368</cp:revision>
  <dcterms:created xsi:type="dcterms:W3CDTF">2019-04-14T14:47:30Z</dcterms:created>
  <dcterms:modified xsi:type="dcterms:W3CDTF">2025-10-10T01:49:42Z</dcterms:modified>
</cp:coreProperties>
</file>